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y="13716000" cx="24377650"/>
  <p:notesSz cx="6858000" cy="9144000"/>
  <p:embeddedFontLst>
    <p:embeddedFont>
      <p:font typeface="Roboto Thin"/>
      <p:regular r:id="rId62"/>
      <p:bold r:id="rId63"/>
      <p:italic r:id="rId64"/>
      <p:boldItalic r:id="rId65"/>
    </p:embeddedFont>
    <p:embeddedFont>
      <p:font typeface="Roboto Medium"/>
      <p:regular r:id="rId66"/>
      <p:bold r:id="rId67"/>
      <p:italic r:id="rId68"/>
      <p:boldItalic r:id="rId69"/>
    </p:embeddedFont>
    <p:embeddedFont>
      <p:font typeface="Inconsolata"/>
      <p:regular r:id="rId70"/>
      <p:bold r:id="rId71"/>
    </p:embeddedFont>
    <p:embeddedFont>
      <p:font typeface="Source Code Pro SemiBold"/>
      <p:regular r:id="rId72"/>
      <p:bold r:id="rId73"/>
      <p:italic r:id="rId74"/>
      <p:boldItalic r:id="rId75"/>
    </p:embeddedFont>
    <p:embeddedFont>
      <p:font typeface="Roboto Light"/>
      <p:regular r:id="rId76"/>
      <p:bold r:id="rId77"/>
      <p:italic r:id="rId78"/>
      <p:boldItalic r:id="rId79"/>
    </p:embeddedFont>
    <p:embeddedFont>
      <p:font typeface="Helvetica Neue"/>
      <p:regular r:id="rId80"/>
      <p:bold r:id="rId81"/>
      <p:italic r:id="rId82"/>
      <p:boldItalic r:id="rId83"/>
    </p:embeddedFont>
    <p:embeddedFont>
      <p:font typeface="Source Code Pro Medium"/>
      <p:regular r:id="rId84"/>
      <p:bold r:id="rId85"/>
      <p:italic r:id="rId86"/>
      <p:boldItalic r:id="rId87"/>
    </p:embeddedFont>
    <p:embeddedFont>
      <p:font typeface="Source Code Pro Light"/>
      <p:regular r:id="rId88"/>
      <p:bold r:id="rId89"/>
      <p:italic r:id="rId90"/>
      <p:boldItalic r:id="rId91"/>
    </p:embeddedFont>
    <p:embeddedFont>
      <p:font typeface="Roboto"/>
      <p:regular r:id="rId92"/>
      <p:bold r:id="rId93"/>
      <p:italic r:id="rId94"/>
      <p:boldItalic r:id="rId95"/>
    </p:embeddedFont>
    <p:embeddedFont>
      <p:font typeface="Amatic SC"/>
      <p:regular r:id="rId96"/>
      <p:bold r:id="rId97"/>
    </p:embeddedFont>
    <p:embeddedFont>
      <p:font typeface="Poppins"/>
      <p:regular r:id="rId98"/>
      <p:bold r:id="rId99"/>
      <p:italic r:id="rId100"/>
      <p:boldItalic r:id="rId101"/>
    </p:embeddedFont>
    <p:embeddedFont>
      <p:font typeface="Lato Light"/>
      <p:regular r:id="rId102"/>
      <p:bold r:id="rId103"/>
      <p:italic r:id="rId104"/>
      <p:boldItalic r:id="rId105"/>
    </p:embeddedFont>
    <p:embeddedFont>
      <p:font typeface="Source Code Pro"/>
      <p:regular r:id="rId106"/>
      <p:bold r:id="rId107"/>
      <p:italic r:id="rId108"/>
      <p:boldItalic r:id="rId109"/>
    </p:embeddedFont>
    <p:embeddedFont>
      <p:font typeface="Poppins Medium"/>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4791CA-AB4C-4503-8FFB-05036A5685B7}">
  <a:tblStyle styleId="{454791CA-AB4C-4503-8FFB-05036A5685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SourceCodePro-bold.fntdata"/><Relationship Id="rId106" Type="http://schemas.openxmlformats.org/officeDocument/2006/relationships/font" Target="fonts/SourceCodePro-regular.fntdata"/><Relationship Id="rId105" Type="http://schemas.openxmlformats.org/officeDocument/2006/relationships/font" Target="fonts/LatoLight-boldItalic.fntdata"/><Relationship Id="rId104" Type="http://schemas.openxmlformats.org/officeDocument/2006/relationships/font" Target="fonts/LatoLight-italic.fntdata"/><Relationship Id="rId109" Type="http://schemas.openxmlformats.org/officeDocument/2006/relationships/font" Target="fonts/SourceCodePro-boldItalic.fntdata"/><Relationship Id="rId108" Type="http://schemas.openxmlformats.org/officeDocument/2006/relationships/font" Target="fonts/SourceCodePro-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LatoLight-bold.fntdata"/><Relationship Id="rId102" Type="http://schemas.openxmlformats.org/officeDocument/2006/relationships/font" Target="fonts/LatoLight-regular.fntdata"/><Relationship Id="rId101" Type="http://schemas.openxmlformats.org/officeDocument/2006/relationships/font" Target="fonts/Poppins-boldItalic.fntdata"/><Relationship Id="rId100" Type="http://schemas.openxmlformats.org/officeDocument/2006/relationships/font" Target="fonts/Poppins-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AmaticSC-bold.fntdata"/><Relationship Id="rId96" Type="http://schemas.openxmlformats.org/officeDocument/2006/relationships/font" Target="fonts/AmaticSC-regular.fntdata"/><Relationship Id="rId11" Type="http://schemas.openxmlformats.org/officeDocument/2006/relationships/slide" Target="slides/slide3.xml"/><Relationship Id="rId99" Type="http://schemas.openxmlformats.org/officeDocument/2006/relationships/font" Target="fonts/Poppins-bold.fntdata"/><Relationship Id="rId10" Type="http://schemas.openxmlformats.org/officeDocument/2006/relationships/slide" Target="slides/slide2.xml"/><Relationship Id="rId98" Type="http://schemas.openxmlformats.org/officeDocument/2006/relationships/font" Target="fonts/Poppins-regular.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SourceCodeProLight-boldItalic.fntdata"/><Relationship Id="rId90" Type="http://schemas.openxmlformats.org/officeDocument/2006/relationships/font" Target="fonts/SourceCodeProLight-italic.fntdata"/><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7.xml"/><Relationship Id="rId110" Type="http://schemas.openxmlformats.org/officeDocument/2006/relationships/font" Target="fonts/PoppinsMedium-regular.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113" Type="http://schemas.openxmlformats.org/officeDocument/2006/relationships/font" Target="fonts/PoppinsMedium-boldItalic.fntdata"/><Relationship Id="rId112" Type="http://schemas.openxmlformats.org/officeDocument/2006/relationships/font" Target="fonts/PoppinsMedium-italic.fntdata"/><Relationship Id="rId111" Type="http://schemas.openxmlformats.org/officeDocument/2006/relationships/font" Target="fonts/PoppinsMedium-bold.fntdata"/><Relationship Id="rId84" Type="http://schemas.openxmlformats.org/officeDocument/2006/relationships/font" Target="fonts/SourceCodeProMedium-regular.fntdata"/><Relationship Id="rId83" Type="http://schemas.openxmlformats.org/officeDocument/2006/relationships/font" Target="fonts/HelveticaNeue-boldItalic.fntdata"/><Relationship Id="rId86" Type="http://schemas.openxmlformats.org/officeDocument/2006/relationships/font" Target="fonts/SourceCodeProMedium-italic.fntdata"/><Relationship Id="rId85" Type="http://schemas.openxmlformats.org/officeDocument/2006/relationships/font" Target="fonts/SourceCodeProMedium-bold.fntdata"/><Relationship Id="rId88" Type="http://schemas.openxmlformats.org/officeDocument/2006/relationships/font" Target="fonts/SourceCodeProLight-regular.fntdata"/><Relationship Id="rId87" Type="http://schemas.openxmlformats.org/officeDocument/2006/relationships/font" Target="fonts/SourceCodeProMedium-boldItalic.fntdata"/><Relationship Id="rId89" Type="http://schemas.openxmlformats.org/officeDocument/2006/relationships/font" Target="fonts/SourceCodeProLight-bold.fntdata"/><Relationship Id="rId80" Type="http://schemas.openxmlformats.org/officeDocument/2006/relationships/font" Target="fonts/HelveticaNeue-regular.fntdata"/><Relationship Id="rId82" Type="http://schemas.openxmlformats.org/officeDocument/2006/relationships/font" Target="fonts/HelveticaNeue-italic.fntdata"/><Relationship Id="rId81" Type="http://schemas.openxmlformats.org/officeDocument/2006/relationships/font" Target="fonts/HelveticaNeue-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SourceCodeProSemiBold-bold.fntdata"/><Relationship Id="rId72" Type="http://schemas.openxmlformats.org/officeDocument/2006/relationships/font" Target="fonts/SourceCodeProSemiBold-regular.fntdata"/><Relationship Id="rId75" Type="http://schemas.openxmlformats.org/officeDocument/2006/relationships/font" Target="fonts/SourceCodeProSemiBold-boldItalic.fntdata"/><Relationship Id="rId74" Type="http://schemas.openxmlformats.org/officeDocument/2006/relationships/font" Target="fonts/SourceCodeProSemiBold-italic.fntdata"/><Relationship Id="rId77" Type="http://schemas.openxmlformats.org/officeDocument/2006/relationships/font" Target="fonts/RobotoLight-bold.fntdata"/><Relationship Id="rId76" Type="http://schemas.openxmlformats.org/officeDocument/2006/relationships/font" Target="fonts/RobotoLight-regular.fntdata"/><Relationship Id="rId79" Type="http://schemas.openxmlformats.org/officeDocument/2006/relationships/font" Target="fonts/RobotoLight-boldItalic.fntdata"/><Relationship Id="rId78" Type="http://schemas.openxmlformats.org/officeDocument/2006/relationships/font" Target="fonts/RobotoLight-italic.fntdata"/><Relationship Id="rId71" Type="http://schemas.openxmlformats.org/officeDocument/2006/relationships/font" Target="fonts/Inconsolata-bold.fntdata"/><Relationship Id="rId70" Type="http://schemas.openxmlformats.org/officeDocument/2006/relationships/font" Target="fonts/Inconsolata-regular.fntdata"/><Relationship Id="rId62" Type="http://schemas.openxmlformats.org/officeDocument/2006/relationships/font" Target="fonts/RobotoThin-regular.fntdata"/><Relationship Id="rId61" Type="http://schemas.openxmlformats.org/officeDocument/2006/relationships/slide" Target="slides/slide53.xml"/><Relationship Id="rId64" Type="http://schemas.openxmlformats.org/officeDocument/2006/relationships/font" Target="fonts/RobotoThin-italic.fntdata"/><Relationship Id="rId63" Type="http://schemas.openxmlformats.org/officeDocument/2006/relationships/font" Target="fonts/RobotoThin-bold.fntdata"/><Relationship Id="rId66" Type="http://schemas.openxmlformats.org/officeDocument/2006/relationships/font" Target="fonts/RobotoMedium-regular.fntdata"/><Relationship Id="rId65" Type="http://schemas.openxmlformats.org/officeDocument/2006/relationships/font" Target="fonts/RobotoThin-boldItalic.fntdata"/><Relationship Id="rId68" Type="http://schemas.openxmlformats.org/officeDocument/2006/relationships/font" Target="fonts/RobotoMedium-italic.fntdata"/><Relationship Id="rId67" Type="http://schemas.openxmlformats.org/officeDocument/2006/relationships/font" Target="fonts/RobotoMedium-bold.fntdata"/><Relationship Id="rId60" Type="http://schemas.openxmlformats.org/officeDocument/2006/relationships/slide" Target="slides/slide52.xml"/><Relationship Id="rId69" Type="http://schemas.openxmlformats.org/officeDocument/2006/relationships/font" Target="fonts/RobotoMedium-boldItalic.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1" name="Google Shape;1391;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f89e327f00_1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f89e327f00_1_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5" name="Google Shape;1425;g2f89e327f00_1_1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f89e327f00_1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f89e327f00_1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3" name="Google Shape;1433;g2f89e327f00_1_1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f89e327f00_1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f89e327f00_1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1" name="Google Shape;1441;g2f89e327f00_1_1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1" name="Google Shape;1321;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f8beb8e939_0_26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2f8beb8e939_0_2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7" name="Google Shape;1487;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f8beb8e939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f8beb8e939_0_2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6" name="Google Shape;1496;g2f8beb8e939_0_2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2f8beb8e939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2f8beb8e939_0_2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g2f8beb8e939_0_2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f8beb8e939_0_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f8beb8e939_0_2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4" name="Google Shape;1514;g2f8beb8e939_0_2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f8beb8e939_0_28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f8beb8e939_0_2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f8cbcffdb6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f8cbcffdb6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7" name="Google Shape;1527;g2f8cbcffdb6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f89e327f00_1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f89e327f00_1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2" name="Google Shape;1542;g2f89e327f00_1_17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f89e327f00_1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f89e327f00_1_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0" name="Google Shape;1550;g2f89e327f00_1_1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f8cbcffdb6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2f8cbcffdb6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2" name="Google Shape;1332;g2f8cbcffdb6_0_1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f89e327f00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f89e327f00_1_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8" name="Google Shape;1558;g2f89e327f00_1_1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f8cbcffdb6_0_2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f8cbcffdb6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f89e327f00_1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f89e327f00_1_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2" name="Google Shape;1592;g2f89e327f00_1_1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f8cbcffdb6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f8cbcffdb6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2" name="Google Shape;1602;g2f8cbcffdb6_0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f8cbcffdb6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f8cbcffdb6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1" name="Google Shape;1611;g2f8cbcffdb6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2f8cbcffdb6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2f8cbcffdb6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0" name="Google Shape;1620;g2f8cbcffdb6_0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f8cbcffdb6_0_2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f8cbcffdb6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latin typeface="Inconsolata"/>
                <a:ea typeface="Inconsolata"/>
                <a:cs typeface="Inconsolata"/>
                <a:sym typeface="Inconsolata"/>
              </a:rPr>
              <a:t>Report analysis for severity: There was a significant increase in high severity from 9% to 20%. </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Report analysis for failed activities: There was no significant change in failed activities. There was only a small decrease from 3% to 2%. </a:t>
            </a:r>
            <a:endParaRPr sz="1200">
              <a:latin typeface="Inconsolata"/>
              <a:ea typeface="Inconsolata"/>
              <a:cs typeface="Inconsolata"/>
              <a:sym typeface="Inconsolat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A user account was locked out= 896</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attempt was made to reset an account password both stood out= 1,258</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f8beb8e93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f8beb8e939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User_A: 984 </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User_K: 1256</a:t>
            </a:r>
            <a:endParaRPr/>
          </a:p>
        </p:txBody>
      </p:sp>
      <p:sp>
        <p:nvSpPr>
          <p:cNvPr id="1657" name="Google Shape;1657;g2f8beb8e939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f8beb8e939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2f8beb8e939_1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6" name="Google Shape;1666;g2f8beb8e939_1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The GET method decreased significantly from 98% to 70%. The POST method increased 1% to 29%. </a:t>
            </a:r>
            <a:endParaRPr sz="1200">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200">
              <a:latin typeface="Inconsolata"/>
              <a:ea typeface="Inconsolata"/>
              <a:cs typeface="Inconsolata"/>
              <a:sym typeface="Inconsolata"/>
            </a:endParaRPr>
          </a:p>
          <a:p>
            <a:pPr indent="0" lvl="0" marL="0" rtl="0" algn="l">
              <a:lnSpc>
                <a:spcPct val="115000"/>
              </a:lnSpc>
              <a:spcBef>
                <a:spcPts val="0"/>
              </a:spcBef>
              <a:spcAft>
                <a:spcPts val="0"/>
              </a:spcAft>
              <a:buNone/>
            </a:pPr>
            <a:r>
              <a:rPr lang="en-US" sz="1200">
                <a:latin typeface="Inconsolata"/>
                <a:ea typeface="Inconsolata"/>
                <a:cs typeface="Inconsolata"/>
                <a:sym typeface="Inconsolata"/>
              </a:rPr>
              <a:t>Status 200 decreased from 91% to 83% </a:t>
            </a:r>
            <a:endParaRPr sz="1200">
              <a:latin typeface="Inconsolata"/>
              <a:ea typeface="Inconsolata"/>
              <a:cs typeface="Inconsolata"/>
              <a:sym typeface="Inconsolata"/>
            </a:endParaRPr>
          </a:p>
          <a:p>
            <a:pPr indent="0" lvl="0" marL="0" rtl="0" algn="l">
              <a:lnSpc>
                <a:spcPct val="115000"/>
              </a:lnSpc>
              <a:spcBef>
                <a:spcPts val="0"/>
              </a:spcBef>
              <a:spcAft>
                <a:spcPts val="0"/>
              </a:spcAft>
              <a:buNone/>
            </a:pPr>
            <a:r>
              <a:rPr lang="en-US" sz="1200">
                <a:latin typeface="Inconsolata"/>
                <a:ea typeface="Inconsolata"/>
                <a:cs typeface="Inconsolata"/>
                <a:sym typeface="Inconsolata"/>
              </a:rPr>
              <a:t>Status 304 increased from 4% to 0.8%</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Status 404 increased from 2% to 15% </a:t>
            </a:r>
            <a:endParaRPr sz="1200">
              <a:latin typeface="Inconsolata"/>
              <a:ea typeface="Inconsolata"/>
              <a:cs typeface="Inconsolata"/>
              <a:sym typeface="Inconsolat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f8beb8e939_1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2f8beb8e939_1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GET method: 4:30pm-6pm with 729 events</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POST method: 7pm-8pm with 1296 events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2f8beb8e939_1_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2f8beb8e939_1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High volume of activity:</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New York (584)</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Washington D.C., Virginia(668)</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Kev, Ukraine(439) </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US" sz="1200">
                <a:latin typeface="Inconsolata"/>
                <a:ea typeface="Inconsolata"/>
                <a:cs typeface="Inconsolata"/>
                <a:sym typeface="Inconsolata"/>
              </a:rPr>
              <a:t>Kharkiz, Ukraine (432)</a:t>
            </a:r>
            <a:endParaRPr sz="1200">
              <a:latin typeface="Inconsolata"/>
              <a:ea typeface="Inconsolata"/>
              <a:cs typeface="Inconsolata"/>
              <a:sym typeface="Inconsolat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f8beb8e939_1_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f8beb8e939_1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solidFill>
                  <a:srgbClr val="000000"/>
                </a:solidFill>
                <a:latin typeface="Inconsolata"/>
                <a:ea typeface="Inconsolata"/>
                <a:cs typeface="Inconsolata"/>
                <a:sym typeface="Inconsolata"/>
              </a:rPr>
              <a:t>The VSI_Account_logon.php has a significant count increase. Possibly attempting multiple logons.</a:t>
            </a:r>
            <a:endParaRPr sz="1200">
              <a:solidFill>
                <a:srgbClr val="00000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US" sz="1200">
                <a:solidFill>
                  <a:srgbClr val="000000"/>
                </a:solidFill>
                <a:latin typeface="Inconsolata"/>
                <a:ea typeface="Inconsolata"/>
                <a:cs typeface="Inconsolata"/>
                <a:sym typeface="Inconsolata"/>
              </a:rPr>
              <a:t> </a:t>
            </a:r>
            <a:endParaRPr sz="1200">
              <a:solidFill>
                <a:srgbClr val="000000"/>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US" sz="1200">
                <a:solidFill>
                  <a:srgbClr val="000000"/>
                </a:solidFill>
                <a:latin typeface="Inconsolata"/>
                <a:ea typeface="Inconsolata"/>
                <a:cs typeface="Inconsolata"/>
                <a:sym typeface="Inconsolata"/>
              </a:rPr>
              <a:t>The_files_log_stash also had a significant increase at 638. Possibly attempting to transfer/captu</a:t>
            </a:r>
            <a:r>
              <a:rPr lang="en-US" sz="1200">
                <a:solidFill>
                  <a:srgbClr val="000000"/>
                </a:solidFill>
                <a:latin typeface="Inconsolata"/>
                <a:ea typeface="Inconsolata"/>
                <a:cs typeface="Inconsolata"/>
                <a:sym typeface="Inconsolata"/>
              </a:rPr>
              <a:t>re data. </a:t>
            </a:r>
            <a:endParaRPr sz="1200">
              <a:solidFill>
                <a:srgbClr val="000000"/>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200">
              <a:latin typeface="Inconsolata"/>
              <a:ea typeface="Inconsolata"/>
              <a:cs typeface="Inconsolata"/>
              <a:sym typeface="Inconsolat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f8cbcffdb6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2f8cbcffdb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f8cbcffdb6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f8cbcffdb6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5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5.png"/><Relationship Id="rId4" Type="http://schemas.openxmlformats.org/officeDocument/2006/relationships/image" Target="../media/image8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7.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4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4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algn="ctr">
              <a:spcBef>
                <a:spcPts val="0"/>
              </a:spcBef>
              <a:spcAft>
                <a:spcPts val="0"/>
              </a:spcAft>
              <a:buNone/>
              <a:defRPr sz="9600">
                <a:latin typeface="Roboto Medium"/>
                <a:ea typeface="Roboto Medium"/>
                <a:cs typeface="Roboto Medium"/>
                <a:sym typeface="Roboto Medium"/>
              </a:defRPr>
            </a:lvl1pPr>
            <a:lvl2pPr lvl="1" algn="ctr">
              <a:spcBef>
                <a:spcPts val="0"/>
              </a:spcBef>
              <a:spcAft>
                <a:spcPts val="0"/>
              </a:spcAft>
              <a:buNone/>
              <a:defRPr sz="3700"/>
            </a:lvl2pPr>
            <a:lvl3pPr lvl="2" algn="ctr">
              <a:spcBef>
                <a:spcPts val="0"/>
              </a:spcBef>
              <a:spcAft>
                <a:spcPts val="0"/>
              </a:spcAft>
              <a:buNone/>
              <a:defRPr sz="3700"/>
            </a:lvl3pPr>
            <a:lvl4pPr lvl="3" algn="ctr">
              <a:spcBef>
                <a:spcPts val="0"/>
              </a:spcBef>
              <a:spcAft>
                <a:spcPts val="0"/>
              </a:spcAft>
              <a:buNone/>
              <a:defRPr sz="3700"/>
            </a:lvl4pPr>
            <a:lvl5pPr lvl="4" algn="ctr">
              <a:spcBef>
                <a:spcPts val="0"/>
              </a:spcBef>
              <a:spcAft>
                <a:spcPts val="0"/>
              </a:spcAft>
              <a:buNone/>
              <a:defRPr sz="3700"/>
            </a:lvl5pPr>
            <a:lvl6pPr lvl="5" algn="ctr">
              <a:spcBef>
                <a:spcPts val="0"/>
              </a:spcBef>
              <a:spcAft>
                <a:spcPts val="0"/>
              </a:spcAft>
              <a:buNone/>
              <a:defRPr sz="3700"/>
            </a:lvl6pPr>
            <a:lvl7pPr lvl="6" algn="ctr">
              <a:spcBef>
                <a:spcPts val="0"/>
              </a:spcBef>
              <a:spcAft>
                <a:spcPts val="0"/>
              </a:spcAft>
              <a:buNone/>
              <a:defRPr sz="3700"/>
            </a:lvl7pPr>
            <a:lvl8pPr lvl="7" algn="ctr">
              <a:spcBef>
                <a:spcPts val="0"/>
              </a:spcBef>
              <a:spcAft>
                <a:spcPts val="0"/>
              </a:spcAft>
              <a:buNone/>
              <a:defRPr sz="3700"/>
            </a:lvl8pPr>
            <a:lvl9pPr lvl="8"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a:spcBef>
                <a:spcPts val="0"/>
              </a:spcBef>
              <a:spcAft>
                <a:spcPts val="0"/>
              </a:spcAft>
              <a:buSzPts val="3700"/>
              <a:buFont typeface="Roboto"/>
              <a:buChar char="●"/>
              <a:defRPr sz="3700">
                <a:latin typeface="Roboto"/>
                <a:ea typeface="Roboto"/>
                <a:cs typeface="Roboto"/>
                <a:sym typeface="Roboto"/>
              </a:defRPr>
            </a:lvl1pPr>
            <a:lvl2pPr indent="-463550" lvl="1" marL="914400">
              <a:spcBef>
                <a:spcPts val="2100"/>
              </a:spcBef>
              <a:spcAft>
                <a:spcPts val="0"/>
              </a:spcAft>
              <a:buSzPts val="3700"/>
              <a:buFont typeface="Roboto"/>
              <a:buChar char="○"/>
              <a:defRPr sz="3700">
                <a:latin typeface="Roboto"/>
                <a:ea typeface="Roboto"/>
                <a:cs typeface="Roboto"/>
                <a:sym typeface="Roboto"/>
              </a:defRPr>
            </a:lvl2pPr>
            <a:lvl3pPr indent="-463550" lvl="2" marL="1371600">
              <a:spcBef>
                <a:spcPts val="2100"/>
              </a:spcBef>
              <a:spcAft>
                <a:spcPts val="0"/>
              </a:spcAft>
              <a:buSzPts val="3700"/>
              <a:buFont typeface="Roboto"/>
              <a:buChar char="■"/>
              <a:defRPr sz="3700">
                <a:latin typeface="Roboto"/>
                <a:ea typeface="Roboto"/>
                <a:cs typeface="Roboto"/>
                <a:sym typeface="Roboto"/>
              </a:defRPr>
            </a:lvl3pPr>
            <a:lvl4pPr indent="-463550" lvl="3" marL="1828800">
              <a:spcBef>
                <a:spcPts val="2100"/>
              </a:spcBef>
              <a:spcAft>
                <a:spcPts val="0"/>
              </a:spcAft>
              <a:buSzPts val="3700"/>
              <a:buFont typeface="Roboto"/>
              <a:buChar char="●"/>
              <a:defRPr sz="3700">
                <a:latin typeface="Roboto"/>
                <a:ea typeface="Roboto"/>
                <a:cs typeface="Roboto"/>
                <a:sym typeface="Roboto"/>
              </a:defRPr>
            </a:lvl4pPr>
            <a:lvl5pPr indent="-463550" lvl="4" marL="2286000">
              <a:spcBef>
                <a:spcPts val="2100"/>
              </a:spcBef>
              <a:spcAft>
                <a:spcPts val="0"/>
              </a:spcAft>
              <a:buSzPts val="3700"/>
              <a:buFont typeface="Roboto"/>
              <a:buChar char="○"/>
              <a:defRPr sz="3700">
                <a:latin typeface="Roboto"/>
                <a:ea typeface="Roboto"/>
                <a:cs typeface="Roboto"/>
                <a:sym typeface="Roboto"/>
              </a:defRPr>
            </a:lvl5pPr>
            <a:lvl6pPr indent="-463550" lvl="5" marL="2743200">
              <a:spcBef>
                <a:spcPts val="2100"/>
              </a:spcBef>
              <a:spcAft>
                <a:spcPts val="0"/>
              </a:spcAft>
              <a:buSzPts val="3700"/>
              <a:buFont typeface="Roboto"/>
              <a:buChar char="■"/>
              <a:defRPr sz="3700">
                <a:latin typeface="Roboto"/>
                <a:ea typeface="Roboto"/>
                <a:cs typeface="Roboto"/>
                <a:sym typeface="Roboto"/>
              </a:defRPr>
            </a:lvl6pPr>
            <a:lvl7pPr indent="-463550" lvl="6" marL="3200400">
              <a:spcBef>
                <a:spcPts val="2100"/>
              </a:spcBef>
              <a:spcAft>
                <a:spcPts val="0"/>
              </a:spcAft>
              <a:buSzPts val="3700"/>
              <a:buFont typeface="Roboto"/>
              <a:buChar char="●"/>
              <a:defRPr sz="3700">
                <a:latin typeface="Roboto"/>
                <a:ea typeface="Roboto"/>
                <a:cs typeface="Roboto"/>
                <a:sym typeface="Roboto"/>
              </a:defRPr>
            </a:lvl7pPr>
            <a:lvl8pPr indent="-463550" lvl="7" marL="3657600">
              <a:spcBef>
                <a:spcPts val="2100"/>
              </a:spcBef>
              <a:spcAft>
                <a:spcPts val="0"/>
              </a:spcAft>
              <a:buSzPts val="3700"/>
              <a:buFont typeface="Roboto"/>
              <a:buChar char="○"/>
              <a:defRPr sz="3700">
                <a:latin typeface="Roboto"/>
                <a:ea typeface="Roboto"/>
                <a:cs typeface="Roboto"/>
                <a:sym typeface="Roboto"/>
              </a:defRPr>
            </a:lvl8pPr>
            <a:lvl9pPr indent="-463550" lvl="8" marL="411480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a:spcBef>
                <a:spcPts val="0"/>
              </a:spcBef>
              <a:spcAft>
                <a:spcPts val="0"/>
              </a:spcAft>
              <a:buSzPts val="3700"/>
              <a:buFont typeface="Roboto"/>
              <a:buChar char="●"/>
              <a:defRPr sz="3700">
                <a:latin typeface="Roboto"/>
                <a:ea typeface="Roboto"/>
                <a:cs typeface="Roboto"/>
                <a:sym typeface="Roboto"/>
              </a:defRPr>
            </a:lvl1pPr>
            <a:lvl2pPr indent="-463550" lvl="1" marL="914400">
              <a:spcBef>
                <a:spcPts val="2100"/>
              </a:spcBef>
              <a:spcAft>
                <a:spcPts val="0"/>
              </a:spcAft>
              <a:buSzPts val="3700"/>
              <a:buFont typeface="Roboto"/>
              <a:buChar char="○"/>
              <a:defRPr sz="3700">
                <a:latin typeface="Roboto"/>
                <a:ea typeface="Roboto"/>
                <a:cs typeface="Roboto"/>
                <a:sym typeface="Roboto"/>
              </a:defRPr>
            </a:lvl2pPr>
            <a:lvl3pPr indent="-463550" lvl="2" marL="1371600">
              <a:spcBef>
                <a:spcPts val="2100"/>
              </a:spcBef>
              <a:spcAft>
                <a:spcPts val="0"/>
              </a:spcAft>
              <a:buSzPts val="3700"/>
              <a:buFont typeface="Roboto"/>
              <a:buChar char="■"/>
              <a:defRPr sz="3700">
                <a:latin typeface="Roboto"/>
                <a:ea typeface="Roboto"/>
                <a:cs typeface="Roboto"/>
                <a:sym typeface="Roboto"/>
              </a:defRPr>
            </a:lvl3pPr>
            <a:lvl4pPr indent="-463550" lvl="3" marL="1828800">
              <a:spcBef>
                <a:spcPts val="2100"/>
              </a:spcBef>
              <a:spcAft>
                <a:spcPts val="0"/>
              </a:spcAft>
              <a:buSzPts val="3700"/>
              <a:buFont typeface="Roboto"/>
              <a:buChar char="●"/>
              <a:defRPr sz="3700">
                <a:latin typeface="Roboto"/>
                <a:ea typeface="Roboto"/>
                <a:cs typeface="Roboto"/>
                <a:sym typeface="Roboto"/>
              </a:defRPr>
            </a:lvl4pPr>
            <a:lvl5pPr indent="-463550" lvl="4" marL="2286000">
              <a:spcBef>
                <a:spcPts val="2100"/>
              </a:spcBef>
              <a:spcAft>
                <a:spcPts val="0"/>
              </a:spcAft>
              <a:buSzPts val="3700"/>
              <a:buFont typeface="Roboto"/>
              <a:buChar char="○"/>
              <a:defRPr sz="3700">
                <a:latin typeface="Roboto"/>
                <a:ea typeface="Roboto"/>
                <a:cs typeface="Roboto"/>
                <a:sym typeface="Roboto"/>
              </a:defRPr>
            </a:lvl5pPr>
            <a:lvl6pPr indent="-463550" lvl="5" marL="2743200">
              <a:spcBef>
                <a:spcPts val="2100"/>
              </a:spcBef>
              <a:spcAft>
                <a:spcPts val="0"/>
              </a:spcAft>
              <a:buSzPts val="3700"/>
              <a:buFont typeface="Roboto"/>
              <a:buChar char="■"/>
              <a:defRPr sz="3700">
                <a:latin typeface="Roboto"/>
                <a:ea typeface="Roboto"/>
                <a:cs typeface="Roboto"/>
                <a:sym typeface="Roboto"/>
              </a:defRPr>
            </a:lvl6pPr>
            <a:lvl7pPr indent="-463550" lvl="6" marL="3200400">
              <a:spcBef>
                <a:spcPts val="2100"/>
              </a:spcBef>
              <a:spcAft>
                <a:spcPts val="0"/>
              </a:spcAft>
              <a:buSzPts val="3700"/>
              <a:buFont typeface="Roboto"/>
              <a:buChar char="●"/>
              <a:defRPr sz="3700">
                <a:latin typeface="Roboto"/>
                <a:ea typeface="Roboto"/>
                <a:cs typeface="Roboto"/>
                <a:sym typeface="Roboto"/>
              </a:defRPr>
            </a:lvl7pPr>
            <a:lvl8pPr indent="-463550" lvl="7" marL="3657600">
              <a:spcBef>
                <a:spcPts val="2100"/>
              </a:spcBef>
              <a:spcAft>
                <a:spcPts val="0"/>
              </a:spcAft>
              <a:buSzPts val="3700"/>
              <a:buFont typeface="Roboto"/>
              <a:buChar char="○"/>
              <a:defRPr sz="3700">
                <a:latin typeface="Roboto"/>
                <a:ea typeface="Roboto"/>
                <a:cs typeface="Roboto"/>
                <a:sym typeface="Roboto"/>
              </a:defRPr>
            </a:lvl8pPr>
            <a:lvl9pPr indent="-463550" lvl="8" marL="411480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a:spcBef>
                <a:spcPts val="0"/>
              </a:spcBef>
              <a:spcAft>
                <a:spcPts val="0"/>
              </a:spcAft>
              <a:buNone/>
              <a:defRPr sz="2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a:spcBef>
                <a:spcPts val="0"/>
              </a:spcBef>
              <a:spcAft>
                <a:spcPts val="0"/>
              </a:spcAft>
              <a:buNone/>
              <a:defRPr sz="96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algn="r">
              <a:spcBef>
                <a:spcPts val="0"/>
              </a:spcBef>
              <a:spcAft>
                <a:spcPts val="0"/>
              </a:spcAft>
              <a:buNone/>
              <a:defRPr sz="4800">
                <a:solidFill>
                  <a:srgbClr val="FFFFFF"/>
                </a:solidFill>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algn="r">
              <a:spcBef>
                <a:spcPts val="0"/>
              </a:spcBef>
              <a:spcAft>
                <a:spcPts val="0"/>
              </a:spcAft>
              <a:buNone/>
              <a:defRPr sz="4800">
                <a:solidFill>
                  <a:srgbClr val="FFFFFF"/>
                </a:solidFill>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a:spcBef>
                <a:spcPts val="0"/>
              </a:spcBef>
              <a:spcAft>
                <a:spcPts val="0"/>
              </a:spcAft>
              <a:buNone/>
              <a:defRPr sz="64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a:spcBef>
                <a:spcPts val="0"/>
              </a:spcBef>
              <a:spcAft>
                <a:spcPts val="0"/>
              </a:spcAft>
              <a:buSzPts val="3700"/>
              <a:buFont typeface="Roboto"/>
              <a:buChar char="●"/>
              <a:defRPr sz="3700">
                <a:latin typeface="Roboto"/>
                <a:ea typeface="Roboto"/>
                <a:cs typeface="Roboto"/>
                <a:sym typeface="Roboto"/>
              </a:defRPr>
            </a:lvl1pPr>
            <a:lvl2pPr indent="-463550" lvl="1" marL="914400">
              <a:spcBef>
                <a:spcPts val="2100"/>
              </a:spcBef>
              <a:spcAft>
                <a:spcPts val="0"/>
              </a:spcAft>
              <a:buSzPts val="3700"/>
              <a:buFont typeface="Roboto"/>
              <a:buChar char="○"/>
              <a:defRPr sz="3700">
                <a:latin typeface="Roboto"/>
                <a:ea typeface="Roboto"/>
                <a:cs typeface="Roboto"/>
                <a:sym typeface="Roboto"/>
              </a:defRPr>
            </a:lvl2pPr>
            <a:lvl3pPr indent="-463550" lvl="2" marL="1371600">
              <a:spcBef>
                <a:spcPts val="2100"/>
              </a:spcBef>
              <a:spcAft>
                <a:spcPts val="0"/>
              </a:spcAft>
              <a:buSzPts val="3700"/>
              <a:buFont typeface="Roboto"/>
              <a:buChar char="■"/>
              <a:defRPr sz="3700">
                <a:latin typeface="Roboto"/>
                <a:ea typeface="Roboto"/>
                <a:cs typeface="Roboto"/>
                <a:sym typeface="Roboto"/>
              </a:defRPr>
            </a:lvl3pPr>
            <a:lvl4pPr indent="-463550" lvl="3" marL="1828800">
              <a:spcBef>
                <a:spcPts val="2100"/>
              </a:spcBef>
              <a:spcAft>
                <a:spcPts val="0"/>
              </a:spcAft>
              <a:buSzPts val="3700"/>
              <a:buFont typeface="Roboto"/>
              <a:buChar char="●"/>
              <a:defRPr sz="3700">
                <a:latin typeface="Roboto"/>
                <a:ea typeface="Roboto"/>
                <a:cs typeface="Roboto"/>
                <a:sym typeface="Roboto"/>
              </a:defRPr>
            </a:lvl4pPr>
            <a:lvl5pPr indent="-463550" lvl="4" marL="2286000">
              <a:spcBef>
                <a:spcPts val="2100"/>
              </a:spcBef>
              <a:spcAft>
                <a:spcPts val="0"/>
              </a:spcAft>
              <a:buSzPts val="3700"/>
              <a:buFont typeface="Roboto"/>
              <a:buChar char="○"/>
              <a:defRPr sz="3700">
                <a:latin typeface="Roboto"/>
                <a:ea typeface="Roboto"/>
                <a:cs typeface="Roboto"/>
                <a:sym typeface="Roboto"/>
              </a:defRPr>
            </a:lvl5pPr>
            <a:lvl6pPr indent="-463550" lvl="5" marL="2743200">
              <a:spcBef>
                <a:spcPts val="2100"/>
              </a:spcBef>
              <a:spcAft>
                <a:spcPts val="0"/>
              </a:spcAft>
              <a:buSzPts val="3700"/>
              <a:buFont typeface="Roboto"/>
              <a:buChar char="■"/>
              <a:defRPr sz="3700">
                <a:latin typeface="Roboto"/>
                <a:ea typeface="Roboto"/>
                <a:cs typeface="Roboto"/>
                <a:sym typeface="Roboto"/>
              </a:defRPr>
            </a:lvl6pPr>
            <a:lvl7pPr indent="-463550" lvl="6" marL="3200400">
              <a:spcBef>
                <a:spcPts val="2100"/>
              </a:spcBef>
              <a:spcAft>
                <a:spcPts val="0"/>
              </a:spcAft>
              <a:buSzPts val="3700"/>
              <a:buFont typeface="Roboto"/>
              <a:buChar char="●"/>
              <a:defRPr sz="3700">
                <a:latin typeface="Roboto"/>
                <a:ea typeface="Roboto"/>
                <a:cs typeface="Roboto"/>
                <a:sym typeface="Roboto"/>
              </a:defRPr>
            </a:lvl7pPr>
            <a:lvl8pPr indent="-463550" lvl="7" marL="3657600">
              <a:spcBef>
                <a:spcPts val="2100"/>
              </a:spcBef>
              <a:spcAft>
                <a:spcPts val="0"/>
              </a:spcAft>
              <a:buSzPts val="3700"/>
              <a:buFont typeface="Roboto"/>
              <a:buChar char="○"/>
              <a:defRPr sz="3700">
                <a:latin typeface="Roboto"/>
                <a:ea typeface="Roboto"/>
                <a:cs typeface="Roboto"/>
                <a:sym typeface="Roboto"/>
              </a:defRPr>
            </a:lvl8pPr>
            <a:lvl9pPr indent="-463550" lvl="8" marL="411480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algn="r">
              <a:spcBef>
                <a:spcPts val="0"/>
              </a:spcBef>
              <a:spcAft>
                <a:spcPts val="0"/>
              </a:spcAft>
              <a:buNone/>
              <a:defRPr sz="2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a:spcBef>
                <a:spcPts val="0"/>
              </a:spcBef>
              <a:spcAft>
                <a:spcPts val="0"/>
              </a:spcAft>
              <a:buNone/>
              <a:defRPr sz="64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algn="r">
              <a:spcBef>
                <a:spcPts val="0"/>
              </a:spcBef>
              <a:spcAft>
                <a:spcPts val="0"/>
              </a:spcAft>
              <a:buNone/>
              <a:defRPr sz="4800">
                <a:solidFill>
                  <a:srgbClr val="FFFFFF"/>
                </a:solidFill>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algn="r">
              <a:spcBef>
                <a:spcPts val="0"/>
              </a:spcBef>
              <a:spcAft>
                <a:spcPts val="0"/>
              </a:spcAft>
              <a:buNone/>
              <a:defRPr sz="2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a:spcBef>
                <a:spcPts val="0"/>
              </a:spcBef>
              <a:spcAft>
                <a:spcPts val="0"/>
              </a:spcAft>
              <a:buSzPts val="3700"/>
              <a:buFont typeface="Roboto"/>
              <a:buChar char="●"/>
              <a:defRPr sz="3700">
                <a:latin typeface="Roboto"/>
                <a:ea typeface="Roboto"/>
                <a:cs typeface="Roboto"/>
                <a:sym typeface="Roboto"/>
              </a:defRPr>
            </a:lvl1pPr>
            <a:lvl2pPr indent="-463550" lvl="1" marL="914400">
              <a:spcBef>
                <a:spcPts val="2100"/>
              </a:spcBef>
              <a:spcAft>
                <a:spcPts val="0"/>
              </a:spcAft>
              <a:buSzPts val="3700"/>
              <a:buFont typeface="Roboto"/>
              <a:buChar char="○"/>
              <a:defRPr sz="3700">
                <a:latin typeface="Roboto"/>
                <a:ea typeface="Roboto"/>
                <a:cs typeface="Roboto"/>
                <a:sym typeface="Roboto"/>
              </a:defRPr>
            </a:lvl2pPr>
            <a:lvl3pPr indent="-463550" lvl="2" marL="1371600">
              <a:spcBef>
                <a:spcPts val="2100"/>
              </a:spcBef>
              <a:spcAft>
                <a:spcPts val="0"/>
              </a:spcAft>
              <a:buSzPts val="3700"/>
              <a:buFont typeface="Roboto"/>
              <a:buChar char="■"/>
              <a:defRPr sz="3700">
                <a:latin typeface="Roboto"/>
                <a:ea typeface="Roboto"/>
                <a:cs typeface="Roboto"/>
                <a:sym typeface="Roboto"/>
              </a:defRPr>
            </a:lvl3pPr>
            <a:lvl4pPr indent="-463550" lvl="3" marL="1828800">
              <a:spcBef>
                <a:spcPts val="2100"/>
              </a:spcBef>
              <a:spcAft>
                <a:spcPts val="0"/>
              </a:spcAft>
              <a:buSzPts val="3700"/>
              <a:buFont typeface="Roboto"/>
              <a:buChar char="●"/>
              <a:defRPr sz="3700">
                <a:latin typeface="Roboto"/>
                <a:ea typeface="Roboto"/>
                <a:cs typeface="Roboto"/>
                <a:sym typeface="Roboto"/>
              </a:defRPr>
            </a:lvl4pPr>
            <a:lvl5pPr indent="-463550" lvl="4" marL="2286000">
              <a:spcBef>
                <a:spcPts val="2100"/>
              </a:spcBef>
              <a:spcAft>
                <a:spcPts val="0"/>
              </a:spcAft>
              <a:buSzPts val="3700"/>
              <a:buFont typeface="Roboto"/>
              <a:buChar char="○"/>
              <a:defRPr sz="3700">
                <a:latin typeface="Roboto"/>
                <a:ea typeface="Roboto"/>
                <a:cs typeface="Roboto"/>
                <a:sym typeface="Roboto"/>
              </a:defRPr>
            </a:lvl5pPr>
            <a:lvl6pPr indent="-463550" lvl="5" marL="2743200">
              <a:spcBef>
                <a:spcPts val="2100"/>
              </a:spcBef>
              <a:spcAft>
                <a:spcPts val="0"/>
              </a:spcAft>
              <a:buSzPts val="3700"/>
              <a:buFont typeface="Roboto"/>
              <a:buChar char="■"/>
              <a:defRPr sz="3700">
                <a:latin typeface="Roboto"/>
                <a:ea typeface="Roboto"/>
                <a:cs typeface="Roboto"/>
                <a:sym typeface="Roboto"/>
              </a:defRPr>
            </a:lvl6pPr>
            <a:lvl7pPr indent="-463550" lvl="6" marL="3200400">
              <a:spcBef>
                <a:spcPts val="2100"/>
              </a:spcBef>
              <a:spcAft>
                <a:spcPts val="0"/>
              </a:spcAft>
              <a:buSzPts val="3700"/>
              <a:buFont typeface="Roboto"/>
              <a:buChar char="●"/>
              <a:defRPr sz="3700">
                <a:latin typeface="Roboto"/>
                <a:ea typeface="Roboto"/>
                <a:cs typeface="Roboto"/>
                <a:sym typeface="Roboto"/>
              </a:defRPr>
            </a:lvl7pPr>
            <a:lvl8pPr indent="-463550" lvl="7" marL="3657600">
              <a:spcBef>
                <a:spcPts val="2100"/>
              </a:spcBef>
              <a:spcAft>
                <a:spcPts val="0"/>
              </a:spcAft>
              <a:buSzPts val="3700"/>
              <a:buFont typeface="Roboto"/>
              <a:buChar char="○"/>
              <a:defRPr sz="3700">
                <a:latin typeface="Roboto"/>
                <a:ea typeface="Roboto"/>
                <a:cs typeface="Roboto"/>
                <a:sym typeface="Roboto"/>
              </a:defRPr>
            </a:lvl8pPr>
            <a:lvl9pPr indent="-463550" lvl="8" marL="411480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algn="r">
              <a:spcBef>
                <a:spcPts val="0"/>
              </a:spcBef>
              <a:spcAft>
                <a:spcPts val="0"/>
              </a:spcAft>
              <a:buNone/>
              <a:defRPr sz="4800">
                <a:solidFill>
                  <a:srgbClr val="FFFFFF"/>
                </a:solidFill>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a:spcBef>
                <a:spcPts val="0"/>
              </a:spcBef>
              <a:spcAft>
                <a:spcPts val="0"/>
              </a:spcAft>
              <a:buNone/>
              <a:defRPr sz="64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a:spcBef>
                <a:spcPts val="0"/>
              </a:spcBef>
              <a:spcAft>
                <a:spcPts val="0"/>
              </a:spcAft>
              <a:buSzPts val="3700"/>
              <a:buFont typeface="Roboto"/>
              <a:buChar char="●"/>
              <a:defRPr sz="3700">
                <a:latin typeface="Roboto"/>
                <a:ea typeface="Roboto"/>
                <a:cs typeface="Roboto"/>
                <a:sym typeface="Roboto"/>
              </a:defRPr>
            </a:lvl1pPr>
            <a:lvl2pPr indent="-463550" lvl="1" marL="914400">
              <a:spcBef>
                <a:spcPts val="2100"/>
              </a:spcBef>
              <a:spcAft>
                <a:spcPts val="0"/>
              </a:spcAft>
              <a:buSzPts val="3700"/>
              <a:buFont typeface="Roboto"/>
              <a:buChar char="○"/>
              <a:defRPr sz="3700">
                <a:latin typeface="Roboto"/>
                <a:ea typeface="Roboto"/>
                <a:cs typeface="Roboto"/>
                <a:sym typeface="Roboto"/>
              </a:defRPr>
            </a:lvl2pPr>
            <a:lvl3pPr indent="-463550" lvl="2" marL="1371600">
              <a:spcBef>
                <a:spcPts val="2100"/>
              </a:spcBef>
              <a:spcAft>
                <a:spcPts val="0"/>
              </a:spcAft>
              <a:buSzPts val="3700"/>
              <a:buFont typeface="Roboto"/>
              <a:buChar char="■"/>
              <a:defRPr sz="3700">
                <a:latin typeface="Roboto"/>
                <a:ea typeface="Roboto"/>
                <a:cs typeface="Roboto"/>
                <a:sym typeface="Roboto"/>
              </a:defRPr>
            </a:lvl3pPr>
            <a:lvl4pPr indent="-463550" lvl="3" marL="1828800">
              <a:spcBef>
                <a:spcPts val="2100"/>
              </a:spcBef>
              <a:spcAft>
                <a:spcPts val="0"/>
              </a:spcAft>
              <a:buSzPts val="3700"/>
              <a:buFont typeface="Roboto"/>
              <a:buChar char="●"/>
              <a:defRPr sz="3700">
                <a:latin typeface="Roboto"/>
                <a:ea typeface="Roboto"/>
                <a:cs typeface="Roboto"/>
                <a:sym typeface="Roboto"/>
              </a:defRPr>
            </a:lvl4pPr>
            <a:lvl5pPr indent="-463550" lvl="4" marL="2286000">
              <a:spcBef>
                <a:spcPts val="2100"/>
              </a:spcBef>
              <a:spcAft>
                <a:spcPts val="0"/>
              </a:spcAft>
              <a:buSzPts val="3700"/>
              <a:buFont typeface="Roboto"/>
              <a:buChar char="○"/>
              <a:defRPr sz="3700">
                <a:latin typeface="Roboto"/>
                <a:ea typeface="Roboto"/>
                <a:cs typeface="Roboto"/>
                <a:sym typeface="Roboto"/>
              </a:defRPr>
            </a:lvl5pPr>
            <a:lvl6pPr indent="-463550" lvl="5" marL="2743200">
              <a:spcBef>
                <a:spcPts val="2100"/>
              </a:spcBef>
              <a:spcAft>
                <a:spcPts val="0"/>
              </a:spcAft>
              <a:buSzPts val="3700"/>
              <a:buFont typeface="Roboto"/>
              <a:buChar char="■"/>
              <a:defRPr sz="3700">
                <a:latin typeface="Roboto"/>
                <a:ea typeface="Roboto"/>
                <a:cs typeface="Roboto"/>
                <a:sym typeface="Roboto"/>
              </a:defRPr>
            </a:lvl6pPr>
            <a:lvl7pPr indent="-463550" lvl="6" marL="3200400">
              <a:spcBef>
                <a:spcPts val="2100"/>
              </a:spcBef>
              <a:spcAft>
                <a:spcPts val="0"/>
              </a:spcAft>
              <a:buSzPts val="3700"/>
              <a:buFont typeface="Roboto"/>
              <a:buChar char="●"/>
              <a:defRPr sz="3700">
                <a:latin typeface="Roboto"/>
                <a:ea typeface="Roboto"/>
                <a:cs typeface="Roboto"/>
                <a:sym typeface="Roboto"/>
              </a:defRPr>
            </a:lvl7pPr>
            <a:lvl8pPr indent="-463550" lvl="7" marL="3657600">
              <a:spcBef>
                <a:spcPts val="2100"/>
              </a:spcBef>
              <a:spcAft>
                <a:spcPts val="0"/>
              </a:spcAft>
              <a:buSzPts val="3700"/>
              <a:buFont typeface="Roboto"/>
              <a:buChar char="○"/>
              <a:defRPr sz="3700">
                <a:latin typeface="Roboto"/>
                <a:ea typeface="Roboto"/>
                <a:cs typeface="Roboto"/>
                <a:sym typeface="Roboto"/>
              </a:defRPr>
            </a:lvl8pPr>
            <a:lvl9pPr indent="-463550" lvl="8" marL="411480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algn="r">
              <a:spcBef>
                <a:spcPts val="0"/>
              </a:spcBef>
              <a:spcAft>
                <a:spcPts val="0"/>
              </a:spcAft>
              <a:buNone/>
              <a:defRPr sz="2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a:lnSpc>
                <a:spcPct val="115000"/>
              </a:lnSpc>
              <a:spcBef>
                <a:spcPts val="0"/>
              </a:spcBef>
              <a:spcAft>
                <a:spcPts val="0"/>
              </a:spcAft>
              <a:buNone/>
              <a:defRPr sz="32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a:lnSpc>
                <a:spcPct val="115000"/>
              </a:lnSpc>
              <a:spcBef>
                <a:spcPts val="0"/>
              </a:spcBef>
              <a:spcAft>
                <a:spcPts val="0"/>
              </a:spcAft>
              <a:buNone/>
              <a:defRPr sz="32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a:lnSpc>
                <a:spcPct val="115000"/>
              </a:lnSpc>
              <a:spcBef>
                <a:spcPts val="0"/>
              </a:spcBef>
              <a:spcAft>
                <a:spcPts val="0"/>
              </a:spcAft>
              <a:buNone/>
              <a:defRPr sz="32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a:lnSpc>
                <a:spcPct val="115000"/>
              </a:lnSpc>
              <a:spcBef>
                <a:spcPts val="0"/>
              </a:spcBef>
              <a:spcAft>
                <a:spcPts val="0"/>
              </a:spcAft>
              <a:buNone/>
              <a:defRPr sz="32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algn="ctr">
              <a:spcBef>
                <a:spcPts val="0"/>
              </a:spcBef>
              <a:spcAft>
                <a:spcPts val="0"/>
              </a:spcAft>
              <a:buNone/>
              <a:defRPr sz="5600">
                <a:latin typeface="Roboto Light"/>
                <a:ea typeface="Roboto Light"/>
                <a:cs typeface="Roboto Light"/>
                <a:sym typeface="Roboto Light"/>
              </a:defRPr>
            </a:lvl1pPr>
            <a:lvl2pPr lvl="1" algn="ctr">
              <a:spcBef>
                <a:spcPts val="0"/>
              </a:spcBef>
              <a:spcAft>
                <a:spcPts val="0"/>
              </a:spcAft>
              <a:buNone/>
              <a:defRPr sz="3700"/>
            </a:lvl2pPr>
            <a:lvl3pPr lvl="2" algn="ctr">
              <a:spcBef>
                <a:spcPts val="0"/>
              </a:spcBef>
              <a:spcAft>
                <a:spcPts val="0"/>
              </a:spcAft>
              <a:buNone/>
              <a:defRPr sz="3700"/>
            </a:lvl3pPr>
            <a:lvl4pPr lvl="3" algn="ctr">
              <a:spcBef>
                <a:spcPts val="0"/>
              </a:spcBef>
              <a:spcAft>
                <a:spcPts val="0"/>
              </a:spcAft>
              <a:buNone/>
              <a:defRPr sz="3700"/>
            </a:lvl4pPr>
            <a:lvl5pPr lvl="4" algn="ctr">
              <a:spcBef>
                <a:spcPts val="0"/>
              </a:spcBef>
              <a:spcAft>
                <a:spcPts val="0"/>
              </a:spcAft>
              <a:buNone/>
              <a:defRPr sz="3700"/>
            </a:lvl5pPr>
            <a:lvl6pPr lvl="5" algn="ctr">
              <a:spcBef>
                <a:spcPts val="0"/>
              </a:spcBef>
              <a:spcAft>
                <a:spcPts val="0"/>
              </a:spcAft>
              <a:buNone/>
              <a:defRPr sz="3700"/>
            </a:lvl6pPr>
            <a:lvl7pPr lvl="6" algn="ctr">
              <a:spcBef>
                <a:spcPts val="0"/>
              </a:spcBef>
              <a:spcAft>
                <a:spcPts val="0"/>
              </a:spcAft>
              <a:buNone/>
              <a:defRPr sz="3700"/>
            </a:lvl7pPr>
            <a:lvl8pPr lvl="7" algn="ctr">
              <a:spcBef>
                <a:spcPts val="0"/>
              </a:spcBef>
              <a:spcAft>
                <a:spcPts val="0"/>
              </a:spcAft>
              <a:buNone/>
              <a:defRPr sz="3700"/>
            </a:lvl8pPr>
            <a:lvl9pPr lvl="8"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algn="ctr">
              <a:spcBef>
                <a:spcPts val="0"/>
              </a:spcBef>
              <a:spcAft>
                <a:spcPts val="0"/>
              </a:spcAft>
              <a:buNone/>
              <a:defRPr sz="5600">
                <a:solidFill>
                  <a:srgbClr val="FFFFFF"/>
                </a:solidFill>
                <a:latin typeface="Roboto Light"/>
                <a:ea typeface="Roboto Light"/>
                <a:cs typeface="Roboto Light"/>
                <a:sym typeface="Roboto Light"/>
              </a:defRPr>
            </a:lvl1pPr>
            <a:lvl2pPr lvl="1" algn="ctr">
              <a:spcBef>
                <a:spcPts val="0"/>
              </a:spcBef>
              <a:spcAft>
                <a:spcPts val="0"/>
              </a:spcAft>
              <a:buNone/>
              <a:defRPr sz="3700"/>
            </a:lvl2pPr>
            <a:lvl3pPr lvl="2" algn="ctr">
              <a:spcBef>
                <a:spcPts val="0"/>
              </a:spcBef>
              <a:spcAft>
                <a:spcPts val="0"/>
              </a:spcAft>
              <a:buNone/>
              <a:defRPr sz="3700"/>
            </a:lvl3pPr>
            <a:lvl4pPr lvl="3" algn="ctr">
              <a:spcBef>
                <a:spcPts val="0"/>
              </a:spcBef>
              <a:spcAft>
                <a:spcPts val="0"/>
              </a:spcAft>
              <a:buNone/>
              <a:defRPr sz="3700"/>
            </a:lvl4pPr>
            <a:lvl5pPr lvl="4" algn="ctr">
              <a:spcBef>
                <a:spcPts val="0"/>
              </a:spcBef>
              <a:spcAft>
                <a:spcPts val="0"/>
              </a:spcAft>
              <a:buNone/>
              <a:defRPr sz="3700"/>
            </a:lvl5pPr>
            <a:lvl6pPr lvl="5" algn="ctr">
              <a:spcBef>
                <a:spcPts val="0"/>
              </a:spcBef>
              <a:spcAft>
                <a:spcPts val="0"/>
              </a:spcAft>
              <a:buNone/>
              <a:defRPr sz="3700"/>
            </a:lvl6pPr>
            <a:lvl7pPr lvl="6" algn="ctr">
              <a:spcBef>
                <a:spcPts val="0"/>
              </a:spcBef>
              <a:spcAft>
                <a:spcPts val="0"/>
              </a:spcAft>
              <a:buNone/>
              <a:defRPr sz="3700"/>
            </a:lvl7pPr>
            <a:lvl8pPr lvl="7" algn="ctr">
              <a:spcBef>
                <a:spcPts val="0"/>
              </a:spcBef>
              <a:spcAft>
                <a:spcPts val="0"/>
              </a:spcAft>
              <a:buNone/>
              <a:defRPr sz="3700"/>
            </a:lvl8pPr>
            <a:lvl9pPr lvl="8"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algn="r">
              <a:spcBef>
                <a:spcPts val="0"/>
              </a:spcBef>
              <a:spcAft>
                <a:spcPts val="0"/>
              </a:spcAft>
              <a:buNone/>
              <a:defRPr sz="3700">
                <a:solidFill>
                  <a:srgbClr val="FFFFFF"/>
                </a:solidFill>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a:spcBef>
                <a:spcPts val="0"/>
              </a:spcBef>
              <a:spcAft>
                <a:spcPts val="0"/>
              </a:spcAft>
              <a:buNone/>
              <a:defRPr sz="75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algn="r">
              <a:spcBef>
                <a:spcPts val="0"/>
              </a:spcBef>
              <a:spcAft>
                <a:spcPts val="0"/>
              </a:spcAft>
              <a:buNone/>
              <a:defRPr sz="3700">
                <a:latin typeface="Roboto Medium"/>
                <a:ea typeface="Roboto Medium"/>
                <a:cs typeface="Roboto Medium"/>
                <a:sym typeface="Roboto Medium"/>
              </a:defRPr>
            </a:lvl1pPr>
            <a:lvl2pPr lvl="1">
              <a:spcBef>
                <a:spcPts val="0"/>
              </a:spcBef>
              <a:spcAft>
                <a:spcPts val="0"/>
              </a:spcAft>
              <a:buNone/>
              <a:defRPr b="1" sz="3700"/>
            </a:lvl2pPr>
            <a:lvl3pPr lvl="2">
              <a:spcBef>
                <a:spcPts val="0"/>
              </a:spcBef>
              <a:spcAft>
                <a:spcPts val="0"/>
              </a:spcAft>
              <a:buNone/>
              <a:defRPr b="1" sz="3700"/>
            </a:lvl3pPr>
            <a:lvl4pPr lvl="3">
              <a:spcBef>
                <a:spcPts val="0"/>
              </a:spcBef>
              <a:spcAft>
                <a:spcPts val="0"/>
              </a:spcAft>
              <a:buNone/>
              <a:defRPr b="1" sz="3700"/>
            </a:lvl4pPr>
            <a:lvl5pPr lvl="4">
              <a:spcBef>
                <a:spcPts val="0"/>
              </a:spcBef>
              <a:spcAft>
                <a:spcPts val="0"/>
              </a:spcAft>
              <a:buNone/>
              <a:defRPr b="1" sz="3700"/>
            </a:lvl5pPr>
            <a:lvl6pPr lvl="5">
              <a:spcBef>
                <a:spcPts val="0"/>
              </a:spcBef>
              <a:spcAft>
                <a:spcPts val="0"/>
              </a:spcAft>
              <a:buNone/>
              <a:defRPr b="1" sz="3700"/>
            </a:lvl6pPr>
            <a:lvl7pPr lvl="6">
              <a:spcBef>
                <a:spcPts val="0"/>
              </a:spcBef>
              <a:spcAft>
                <a:spcPts val="0"/>
              </a:spcAft>
              <a:buNone/>
              <a:defRPr b="1" sz="3700"/>
            </a:lvl7pPr>
            <a:lvl8pPr lvl="7">
              <a:spcBef>
                <a:spcPts val="0"/>
              </a:spcBef>
              <a:spcAft>
                <a:spcPts val="0"/>
              </a:spcAft>
              <a:buNone/>
              <a:defRPr b="1" sz="3700"/>
            </a:lvl8pPr>
            <a:lvl9pPr lvl="8">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algn="r">
              <a:lnSpc>
                <a:spcPct val="115000"/>
              </a:lnSpc>
              <a:spcBef>
                <a:spcPts val="0"/>
              </a:spcBef>
              <a:spcAft>
                <a:spcPts val="0"/>
              </a:spcAft>
              <a:buNone/>
              <a:defRPr sz="3700">
                <a:latin typeface="Roboto"/>
                <a:ea typeface="Roboto"/>
                <a:cs typeface="Roboto"/>
                <a:sym typeface="Roboto"/>
              </a:defRPr>
            </a:lvl1pPr>
            <a:lvl2pPr lvl="1" algn="r">
              <a:spcBef>
                <a:spcPts val="0"/>
              </a:spcBef>
              <a:spcAft>
                <a:spcPts val="0"/>
              </a:spcAft>
              <a:buNone/>
              <a:defRPr sz="3700"/>
            </a:lvl2pPr>
            <a:lvl3pPr lvl="2" algn="r">
              <a:spcBef>
                <a:spcPts val="0"/>
              </a:spcBef>
              <a:spcAft>
                <a:spcPts val="0"/>
              </a:spcAft>
              <a:buNone/>
              <a:defRPr sz="3700"/>
            </a:lvl3pPr>
            <a:lvl4pPr lvl="3" algn="r">
              <a:spcBef>
                <a:spcPts val="0"/>
              </a:spcBef>
              <a:spcAft>
                <a:spcPts val="0"/>
              </a:spcAft>
              <a:buNone/>
              <a:defRPr sz="3700"/>
            </a:lvl4pPr>
            <a:lvl5pPr lvl="4" algn="r">
              <a:spcBef>
                <a:spcPts val="0"/>
              </a:spcBef>
              <a:spcAft>
                <a:spcPts val="0"/>
              </a:spcAft>
              <a:buNone/>
              <a:defRPr sz="3700"/>
            </a:lvl5pPr>
            <a:lvl6pPr lvl="5" algn="r">
              <a:spcBef>
                <a:spcPts val="0"/>
              </a:spcBef>
              <a:spcAft>
                <a:spcPts val="0"/>
              </a:spcAft>
              <a:buNone/>
              <a:defRPr sz="3700"/>
            </a:lvl6pPr>
            <a:lvl7pPr lvl="6" algn="r">
              <a:spcBef>
                <a:spcPts val="0"/>
              </a:spcBef>
              <a:spcAft>
                <a:spcPts val="0"/>
              </a:spcAft>
              <a:buNone/>
              <a:defRPr sz="3700"/>
            </a:lvl7pPr>
            <a:lvl8pPr lvl="7" algn="r">
              <a:spcBef>
                <a:spcPts val="0"/>
              </a:spcBef>
              <a:spcAft>
                <a:spcPts val="0"/>
              </a:spcAft>
              <a:buNone/>
              <a:defRPr sz="3700"/>
            </a:lvl8pPr>
            <a:lvl9pPr lvl="8"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algn="r">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algn="r">
              <a:spcBef>
                <a:spcPts val="0"/>
              </a:spcBef>
              <a:spcAft>
                <a:spcPts val="0"/>
              </a:spcAft>
              <a:buNone/>
              <a:defRPr sz="3700">
                <a:solidFill>
                  <a:srgbClr val="FFFFFF"/>
                </a:solidFill>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a:spcBef>
                <a:spcPts val="0"/>
              </a:spcBef>
              <a:spcAft>
                <a:spcPts val="0"/>
              </a:spcAft>
              <a:buNone/>
              <a:defRPr sz="75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algn="r">
              <a:spcBef>
                <a:spcPts val="0"/>
              </a:spcBef>
              <a:spcAft>
                <a:spcPts val="0"/>
              </a:spcAft>
              <a:buNone/>
              <a:defRPr sz="3700">
                <a:latin typeface="Roboto Medium"/>
                <a:ea typeface="Roboto Medium"/>
                <a:cs typeface="Roboto Medium"/>
                <a:sym typeface="Roboto Medium"/>
              </a:defRPr>
            </a:lvl1pPr>
            <a:lvl2pPr lvl="1">
              <a:spcBef>
                <a:spcPts val="0"/>
              </a:spcBef>
              <a:spcAft>
                <a:spcPts val="0"/>
              </a:spcAft>
              <a:buNone/>
              <a:defRPr b="1" sz="3700"/>
            </a:lvl2pPr>
            <a:lvl3pPr lvl="2">
              <a:spcBef>
                <a:spcPts val="0"/>
              </a:spcBef>
              <a:spcAft>
                <a:spcPts val="0"/>
              </a:spcAft>
              <a:buNone/>
              <a:defRPr b="1" sz="3700"/>
            </a:lvl3pPr>
            <a:lvl4pPr lvl="3">
              <a:spcBef>
                <a:spcPts val="0"/>
              </a:spcBef>
              <a:spcAft>
                <a:spcPts val="0"/>
              </a:spcAft>
              <a:buNone/>
              <a:defRPr b="1" sz="3700"/>
            </a:lvl4pPr>
            <a:lvl5pPr lvl="4">
              <a:spcBef>
                <a:spcPts val="0"/>
              </a:spcBef>
              <a:spcAft>
                <a:spcPts val="0"/>
              </a:spcAft>
              <a:buNone/>
              <a:defRPr b="1" sz="3700"/>
            </a:lvl5pPr>
            <a:lvl6pPr lvl="5">
              <a:spcBef>
                <a:spcPts val="0"/>
              </a:spcBef>
              <a:spcAft>
                <a:spcPts val="0"/>
              </a:spcAft>
              <a:buNone/>
              <a:defRPr b="1" sz="3700"/>
            </a:lvl6pPr>
            <a:lvl7pPr lvl="6">
              <a:spcBef>
                <a:spcPts val="0"/>
              </a:spcBef>
              <a:spcAft>
                <a:spcPts val="0"/>
              </a:spcAft>
              <a:buNone/>
              <a:defRPr b="1" sz="3700"/>
            </a:lvl7pPr>
            <a:lvl8pPr lvl="7">
              <a:spcBef>
                <a:spcPts val="0"/>
              </a:spcBef>
              <a:spcAft>
                <a:spcPts val="0"/>
              </a:spcAft>
              <a:buNone/>
              <a:defRPr b="1" sz="3700"/>
            </a:lvl8pPr>
            <a:lvl9pPr lvl="8">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algn="r">
              <a:spcBef>
                <a:spcPts val="0"/>
              </a:spcBef>
              <a:spcAft>
                <a:spcPts val="0"/>
              </a:spcAft>
              <a:buNone/>
              <a:defRPr sz="3700">
                <a:solidFill>
                  <a:srgbClr val="FFFFFF"/>
                </a:solidFill>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a:spcBef>
                <a:spcPts val="0"/>
              </a:spcBef>
              <a:spcAft>
                <a:spcPts val="0"/>
              </a:spcAft>
              <a:buNone/>
              <a:defRPr sz="75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algn="r">
              <a:spcBef>
                <a:spcPts val="0"/>
              </a:spcBef>
              <a:spcAft>
                <a:spcPts val="0"/>
              </a:spcAft>
              <a:buNone/>
              <a:defRPr sz="3700">
                <a:latin typeface="Roboto Medium"/>
                <a:ea typeface="Roboto Medium"/>
                <a:cs typeface="Roboto Medium"/>
                <a:sym typeface="Roboto Medium"/>
              </a:defRPr>
            </a:lvl1pPr>
            <a:lvl2pPr lvl="1">
              <a:spcBef>
                <a:spcPts val="0"/>
              </a:spcBef>
              <a:spcAft>
                <a:spcPts val="0"/>
              </a:spcAft>
              <a:buNone/>
              <a:defRPr b="1" sz="3700"/>
            </a:lvl2pPr>
            <a:lvl3pPr lvl="2">
              <a:spcBef>
                <a:spcPts val="0"/>
              </a:spcBef>
              <a:spcAft>
                <a:spcPts val="0"/>
              </a:spcAft>
              <a:buNone/>
              <a:defRPr b="1" sz="3700"/>
            </a:lvl3pPr>
            <a:lvl4pPr lvl="3">
              <a:spcBef>
                <a:spcPts val="0"/>
              </a:spcBef>
              <a:spcAft>
                <a:spcPts val="0"/>
              </a:spcAft>
              <a:buNone/>
              <a:defRPr b="1" sz="3700"/>
            </a:lvl4pPr>
            <a:lvl5pPr lvl="4">
              <a:spcBef>
                <a:spcPts val="0"/>
              </a:spcBef>
              <a:spcAft>
                <a:spcPts val="0"/>
              </a:spcAft>
              <a:buNone/>
              <a:defRPr b="1" sz="3700"/>
            </a:lvl5pPr>
            <a:lvl6pPr lvl="5">
              <a:spcBef>
                <a:spcPts val="0"/>
              </a:spcBef>
              <a:spcAft>
                <a:spcPts val="0"/>
              </a:spcAft>
              <a:buNone/>
              <a:defRPr b="1" sz="3700"/>
            </a:lvl6pPr>
            <a:lvl7pPr lvl="6">
              <a:spcBef>
                <a:spcPts val="0"/>
              </a:spcBef>
              <a:spcAft>
                <a:spcPts val="0"/>
              </a:spcAft>
              <a:buNone/>
              <a:defRPr b="1" sz="3700"/>
            </a:lvl7pPr>
            <a:lvl8pPr lvl="7">
              <a:spcBef>
                <a:spcPts val="0"/>
              </a:spcBef>
              <a:spcAft>
                <a:spcPts val="0"/>
              </a:spcAft>
              <a:buNone/>
              <a:defRPr b="1" sz="3700"/>
            </a:lvl8pPr>
            <a:lvl9pPr lvl="8">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a:spcBef>
                <a:spcPts val="0"/>
              </a:spcBef>
              <a:spcAft>
                <a:spcPts val="0"/>
              </a:spcAft>
              <a:buNone/>
              <a:defRPr sz="64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a:spcBef>
                <a:spcPts val="0"/>
              </a:spcBef>
              <a:spcAft>
                <a:spcPts val="0"/>
              </a:spcAft>
              <a:buNone/>
              <a:defRPr sz="48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a:lnSpc>
                <a:spcPct val="115000"/>
              </a:lnSpc>
              <a:spcBef>
                <a:spcPts val="0"/>
              </a:spcBef>
              <a:spcAft>
                <a:spcPts val="0"/>
              </a:spcAft>
              <a:buNone/>
              <a:defRPr sz="3700">
                <a:latin typeface="Roboto"/>
                <a:ea typeface="Roboto"/>
                <a:cs typeface="Roboto"/>
                <a:sym typeface="Roboto"/>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algn="ctr">
              <a:spcBef>
                <a:spcPts val="0"/>
              </a:spcBef>
              <a:spcAft>
                <a:spcPts val="0"/>
              </a:spcAft>
              <a:buNone/>
              <a:defRPr sz="6400">
                <a:latin typeface="Roboto Light"/>
                <a:ea typeface="Roboto Light"/>
                <a:cs typeface="Roboto Light"/>
                <a:sym typeface="Roboto Light"/>
              </a:defRPr>
            </a:lvl1pPr>
            <a:lvl2pPr lvl="1" algn="ctr">
              <a:spcBef>
                <a:spcPts val="0"/>
              </a:spcBef>
              <a:spcAft>
                <a:spcPts val="0"/>
              </a:spcAft>
              <a:buNone/>
              <a:defRPr sz="3700"/>
            </a:lvl2pPr>
            <a:lvl3pPr lvl="2" algn="ctr">
              <a:spcBef>
                <a:spcPts val="0"/>
              </a:spcBef>
              <a:spcAft>
                <a:spcPts val="0"/>
              </a:spcAft>
              <a:buNone/>
              <a:defRPr sz="3700"/>
            </a:lvl3pPr>
            <a:lvl4pPr lvl="3" algn="ctr">
              <a:spcBef>
                <a:spcPts val="0"/>
              </a:spcBef>
              <a:spcAft>
                <a:spcPts val="0"/>
              </a:spcAft>
              <a:buNone/>
              <a:defRPr sz="3700"/>
            </a:lvl4pPr>
            <a:lvl5pPr lvl="4" algn="ctr">
              <a:spcBef>
                <a:spcPts val="0"/>
              </a:spcBef>
              <a:spcAft>
                <a:spcPts val="0"/>
              </a:spcAft>
              <a:buNone/>
              <a:defRPr sz="3700"/>
            </a:lvl5pPr>
            <a:lvl6pPr lvl="5" algn="ctr">
              <a:spcBef>
                <a:spcPts val="0"/>
              </a:spcBef>
              <a:spcAft>
                <a:spcPts val="0"/>
              </a:spcAft>
              <a:buNone/>
              <a:defRPr sz="3700"/>
            </a:lvl6pPr>
            <a:lvl7pPr lvl="6" algn="ctr">
              <a:spcBef>
                <a:spcPts val="0"/>
              </a:spcBef>
              <a:spcAft>
                <a:spcPts val="0"/>
              </a:spcAft>
              <a:buNone/>
              <a:defRPr sz="3700"/>
            </a:lvl7pPr>
            <a:lvl8pPr lvl="7" algn="ctr">
              <a:spcBef>
                <a:spcPts val="0"/>
              </a:spcBef>
              <a:spcAft>
                <a:spcPts val="0"/>
              </a:spcAft>
              <a:buNone/>
              <a:defRPr sz="3700"/>
            </a:lvl8pPr>
            <a:lvl9pPr lvl="8"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FFFFFF"/>
                </a:solidFill>
              </a:defRPr>
            </a:lvl1pPr>
            <a:lvl2pPr lvl="1">
              <a:buNone/>
              <a:defRPr sz="1600">
                <a:solidFill>
                  <a:srgbClr val="FFFFFF"/>
                </a:solidFill>
              </a:defRPr>
            </a:lvl2pPr>
            <a:lvl3pPr lvl="2">
              <a:buNone/>
              <a:defRPr sz="1600">
                <a:solidFill>
                  <a:srgbClr val="FFFFFF"/>
                </a:solidFill>
              </a:defRPr>
            </a:lvl3pPr>
            <a:lvl4pPr lvl="3">
              <a:buNone/>
              <a:defRPr sz="1600">
                <a:solidFill>
                  <a:srgbClr val="FFFFFF"/>
                </a:solidFill>
              </a:defRPr>
            </a:lvl4pPr>
            <a:lvl5pPr lvl="4">
              <a:buNone/>
              <a:defRPr sz="1600">
                <a:solidFill>
                  <a:srgbClr val="FFFFFF"/>
                </a:solidFill>
              </a:defRPr>
            </a:lvl5pPr>
            <a:lvl6pPr lvl="5">
              <a:buNone/>
              <a:defRPr sz="1600">
                <a:solidFill>
                  <a:srgbClr val="FFFFFF"/>
                </a:solidFill>
              </a:defRPr>
            </a:lvl6pPr>
            <a:lvl7pPr lvl="6">
              <a:buNone/>
              <a:defRPr sz="1600">
                <a:solidFill>
                  <a:srgbClr val="FFFFFF"/>
                </a:solidFill>
              </a:defRPr>
            </a:lvl7pPr>
            <a:lvl8pPr lvl="7">
              <a:buNone/>
              <a:defRPr sz="1600">
                <a:solidFill>
                  <a:srgbClr val="FFFFFF"/>
                </a:solidFill>
              </a:defRPr>
            </a:lvl8pPr>
            <a:lvl9pPr lvl="8">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algn="ctr">
              <a:spcBef>
                <a:spcPts val="0"/>
              </a:spcBef>
              <a:spcAft>
                <a:spcPts val="0"/>
              </a:spcAft>
              <a:buNone/>
              <a:defRPr sz="6400">
                <a:latin typeface="Roboto Light"/>
                <a:ea typeface="Roboto Light"/>
                <a:cs typeface="Roboto Light"/>
                <a:sym typeface="Roboto Light"/>
              </a:defRPr>
            </a:lvl1pPr>
            <a:lvl2pPr lvl="1" algn="ctr">
              <a:spcBef>
                <a:spcPts val="0"/>
              </a:spcBef>
              <a:spcAft>
                <a:spcPts val="0"/>
              </a:spcAft>
              <a:buNone/>
              <a:defRPr sz="3700"/>
            </a:lvl2pPr>
            <a:lvl3pPr lvl="2" algn="ctr">
              <a:spcBef>
                <a:spcPts val="0"/>
              </a:spcBef>
              <a:spcAft>
                <a:spcPts val="0"/>
              </a:spcAft>
              <a:buNone/>
              <a:defRPr sz="3700"/>
            </a:lvl3pPr>
            <a:lvl4pPr lvl="3" algn="ctr">
              <a:spcBef>
                <a:spcPts val="0"/>
              </a:spcBef>
              <a:spcAft>
                <a:spcPts val="0"/>
              </a:spcAft>
              <a:buNone/>
              <a:defRPr sz="3700"/>
            </a:lvl4pPr>
            <a:lvl5pPr lvl="4" algn="ctr">
              <a:spcBef>
                <a:spcPts val="0"/>
              </a:spcBef>
              <a:spcAft>
                <a:spcPts val="0"/>
              </a:spcAft>
              <a:buNone/>
              <a:defRPr sz="3700"/>
            </a:lvl5pPr>
            <a:lvl6pPr lvl="5" algn="ctr">
              <a:spcBef>
                <a:spcPts val="0"/>
              </a:spcBef>
              <a:spcAft>
                <a:spcPts val="0"/>
              </a:spcAft>
              <a:buNone/>
              <a:defRPr sz="3700"/>
            </a:lvl6pPr>
            <a:lvl7pPr lvl="6" algn="ctr">
              <a:spcBef>
                <a:spcPts val="0"/>
              </a:spcBef>
              <a:spcAft>
                <a:spcPts val="0"/>
              </a:spcAft>
              <a:buNone/>
              <a:defRPr sz="3700"/>
            </a:lvl7pPr>
            <a:lvl8pPr lvl="7" algn="ctr">
              <a:spcBef>
                <a:spcPts val="0"/>
              </a:spcBef>
              <a:spcAft>
                <a:spcPts val="0"/>
              </a:spcAft>
              <a:buNone/>
              <a:defRPr sz="3700"/>
            </a:lvl8pPr>
            <a:lvl9pPr lvl="8"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algn="r">
              <a:spcBef>
                <a:spcPts val="0"/>
              </a:spcBef>
              <a:spcAft>
                <a:spcPts val="0"/>
              </a:spcAft>
              <a:buNone/>
              <a:defRPr sz="3700">
                <a:solidFill>
                  <a:srgbClr val="FFFFFF"/>
                </a:solidFill>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a:spcBef>
                <a:spcPts val="0"/>
              </a:spcBef>
              <a:spcAft>
                <a:spcPts val="0"/>
              </a:spcAft>
              <a:buNone/>
              <a:defRPr sz="75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algn="r">
              <a:spcBef>
                <a:spcPts val="0"/>
              </a:spcBef>
              <a:spcAft>
                <a:spcPts val="0"/>
              </a:spcAft>
              <a:buNone/>
              <a:defRPr sz="3700">
                <a:latin typeface="Roboto Medium"/>
                <a:ea typeface="Roboto Medium"/>
                <a:cs typeface="Roboto Medium"/>
                <a:sym typeface="Roboto Medium"/>
              </a:defRPr>
            </a:lvl1pPr>
            <a:lvl2pPr lvl="1">
              <a:spcBef>
                <a:spcPts val="0"/>
              </a:spcBef>
              <a:spcAft>
                <a:spcPts val="0"/>
              </a:spcAft>
              <a:buNone/>
              <a:defRPr b="1" sz="3700"/>
            </a:lvl2pPr>
            <a:lvl3pPr lvl="2">
              <a:spcBef>
                <a:spcPts val="0"/>
              </a:spcBef>
              <a:spcAft>
                <a:spcPts val="0"/>
              </a:spcAft>
              <a:buNone/>
              <a:defRPr b="1" sz="3700"/>
            </a:lvl3pPr>
            <a:lvl4pPr lvl="3">
              <a:spcBef>
                <a:spcPts val="0"/>
              </a:spcBef>
              <a:spcAft>
                <a:spcPts val="0"/>
              </a:spcAft>
              <a:buNone/>
              <a:defRPr b="1" sz="3700"/>
            </a:lvl4pPr>
            <a:lvl5pPr lvl="4">
              <a:spcBef>
                <a:spcPts val="0"/>
              </a:spcBef>
              <a:spcAft>
                <a:spcPts val="0"/>
              </a:spcAft>
              <a:buNone/>
              <a:defRPr b="1" sz="3700"/>
            </a:lvl5pPr>
            <a:lvl6pPr lvl="5">
              <a:spcBef>
                <a:spcPts val="0"/>
              </a:spcBef>
              <a:spcAft>
                <a:spcPts val="0"/>
              </a:spcAft>
              <a:buNone/>
              <a:defRPr b="1" sz="3700"/>
            </a:lvl6pPr>
            <a:lvl7pPr lvl="6">
              <a:spcBef>
                <a:spcPts val="0"/>
              </a:spcBef>
              <a:spcAft>
                <a:spcPts val="0"/>
              </a:spcAft>
              <a:buNone/>
              <a:defRPr b="1" sz="3700"/>
            </a:lvl7pPr>
            <a:lvl8pPr lvl="7">
              <a:spcBef>
                <a:spcPts val="0"/>
              </a:spcBef>
              <a:spcAft>
                <a:spcPts val="0"/>
              </a:spcAft>
              <a:buNone/>
              <a:defRPr b="1" sz="3700"/>
            </a:lvl8pPr>
            <a:lvl9pPr lvl="8">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algn="r">
              <a:spcBef>
                <a:spcPts val="0"/>
              </a:spcBef>
              <a:spcAft>
                <a:spcPts val="0"/>
              </a:spcAft>
              <a:buNone/>
              <a:defRPr sz="3700">
                <a:solidFill>
                  <a:srgbClr val="FFFFFF"/>
                </a:solidFill>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a:spcBef>
                <a:spcPts val="0"/>
              </a:spcBef>
              <a:spcAft>
                <a:spcPts val="0"/>
              </a:spcAft>
              <a:buNone/>
              <a:defRPr sz="75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algn="r">
              <a:spcBef>
                <a:spcPts val="0"/>
              </a:spcBef>
              <a:spcAft>
                <a:spcPts val="0"/>
              </a:spcAft>
              <a:buNone/>
              <a:defRPr sz="3700">
                <a:latin typeface="Roboto Medium"/>
                <a:ea typeface="Roboto Medium"/>
                <a:cs typeface="Roboto Medium"/>
                <a:sym typeface="Roboto Medium"/>
              </a:defRPr>
            </a:lvl1pPr>
            <a:lvl2pPr lvl="1">
              <a:spcBef>
                <a:spcPts val="0"/>
              </a:spcBef>
              <a:spcAft>
                <a:spcPts val="0"/>
              </a:spcAft>
              <a:buNone/>
              <a:defRPr b="1" sz="3700"/>
            </a:lvl2pPr>
            <a:lvl3pPr lvl="2">
              <a:spcBef>
                <a:spcPts val="0"/>
              </a:spcBef>
              <a:spcAft>
                <a:spcPts val="0"/>
              </a:spcAft>
              <a:buNone/>
              <a:defRPr b="1" sz="3700"/>
            </a:lvl3pPr>
            <a:lvl4pPr lvl="3">
              <a:spcBef>
                <a:spcPts val="0"/>
              </a:spcBef>
              <a:spcAft>
                <a:spcPts val="0"/>
              </a:spcAft>
              <a:buNone/>
              <a:defRPr b="1" sz="3700"/>
            </a:lvl4pPr>
            <a:lvl5pPr lvl="4">
              <a:spcBef>
                <a:spcPts val="0"/>
              </a:spcBef>
              <a:spcAft>
                <a:spcPts val="0"/>
              </a:spcAft>
              <a:buNone/>
              <a:defRPr b="1" sz="3700"/>
            </a:lvl5pPr>
            <a:lvl6pPr lvl="5">
              <a:spcBef>
                <a:spcPts val="0"/>
              </a:spcBef>
              <a:spcAft>
                <a:spcPts val="0"/>
              </a:spcAft>
              <a:buNone/>
              <a:defRPr b="1" sz="3700"/>
            </a:lvl6pPr>
            <a:lvl7pPr lvl="6">
              <a:spcBef>
                <a:spcPts val="0"/>
              </a:spcBef>
              <a:spcAft>
                <a:spcPts val="0"/>
              </a:spcAft>
              <a:buNone/>
              <a:defRPr b="1" sz="3700"/>
            </a:lvl7pPr>
            <a:lvl8pPr lvl="7">
              <a:spcBef>
                <a:spcPts val="0"/>
              </a:spcBef>
              <a:spcAft>
                <a:spcPts val="0"/>
              </a:spcAft>
              <a:buNone/>
              <a:defRPr b="1" sz="3700"/>
            </a:lvl8pPr>
            <a:lvl9pPr lvl="8">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a:spcBef>
                <a:spcPts val="0"/>
              </a:spcBef>
              <a:spcAft>
                <a:spcPts val="0"/>
              </a:spcAft>
              <a:buSzPts val="2800"/>
              <a:buNone/>
              <a:defRPr sz="3600"/>
            </a:lvl2pPr>
            <a:lvl3pPr lvl="2">
              <a:spcBef>
                <a:spcPts val="0"/>
              </a:spcBef>
              <a:spcAft>
                <a:spcPts val="0"/>
              </a:spcAft>
              <a:buSzPts val="2800"/>
              <a:buNone/>
              <a:defRPr sz="3600"/>
            </a:lvl3pPr>
            <a:lvl4pPr lvl="3">
              <a:spcBef>
                <a:spcPts val="0"/>
              </a:spcBef>
              <a:spcAft>
                <a:spcPts val="0"/>
              </a:spcAft>
              <a:buSzPts val="2800"/>
              <a:buNone/>
              <a:defRPr sz="3600"/>
            </a:lvl4pPr>
            <a:lvl5pPr lvl="4">
              <a:spcBef>
                <a:spcPts val="0"/>
              </a:spcBef>
              <a:spcAft>
                <a:spcPts val="0"/>
              </a:spcAft>
              <a:buSzPts val="2800"/>
              <a:buNone/>
              <a:defRPr sz="3600"/>
            </a:lvl5pPr>
            <a:lvl6pPr lvl="5">
              <a:spcBef>
                <a:spcPts val="0"/>
              </a:spcBef>
              <a:spcAft>
                <a:spcPts val="0"/>
              </a:spcAft>
              <a:buSzPts val="2800"/>
              <a:buNone/>
              <a:defRPr sz="3600"/>
            </a:lvl6pPr>
            <a:lvl7pPr lvl="6">
              <a:spcBef>
                <a:spcPts val="0"/>
              </a:spcBef>
              <a:spcAft>
                <a:spcPts val="0"/>
              </a:spcAft>
              <a:buSzPts val="2800"/>
              <a:buNone/>
              <a:defRPr sz="3600"/>
            </a:lvl7pPr>
            <a:lvl8pPr lvl="7">
              <a:spcBef>
                <a:spcPts val="0"/>
              </a:spcBef>
              <a:spcAft>
                <a:spcPts val="0"/>
              </a:spcAft>
              <a:buSzPts val="2800"/>
              <a:buNone/>
              <a:defRPr sz="3600"/>
            </a:lvl8pPr>
            <a:lvl9pPr lvl="8">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algn="ctr">
              <a:spcBef>
                <a:spcPts val="0"/>
              </a:spcBef>
              <a:spcAft>
                <a:spcPts val="0"/>
              </a:spcAft>
              <a:buNone/>
              <a:defRPr sz="9600">
                <a:solidFill>
                  <a:srgbClr val="FFFFFF"/>
                </a:solidFill>
                <a:latin typeface="Roboto"/>
                <a:ea typeface="Roboto"/>
                <a:cs typeface="Roboto"/>
                <a:sym typeface="Roboto"/>
              </a:defRPr>
            </a:lvl1pPr>
            <a:lvl2pPr lvl="1" algn="ctr">
              <a:spcBef>
                <a:spcPts val="0"/>
              </a:spcBef>
              <a:spcAft>
                <a:spcPts val="0"/>
              </a:spcAft>
              <a:buNone/>
              <a:defRPr sz="3700"/>
            </a:lvl2pPr>
            <a:lvl3pPr lvl="2" algn="ctr">
              <a:spcBef>
                <a:spcPts val="0"/>
              </a:spcBef>
              <a:spcAft>
                <a:spcPts val="0"/>
              </a:spcAft>
              <a:buNone/>
              <a:defRPr sz="3700"/>
            </a:lvl3pPr>
            <a:lvl4pPr lvl="3" algn="ctr">
              <a:spcBef>
                <a:spcPts val="0"/>
              </a:spcBef>
              <a:spcAft>
                <a:spcPts val="0"/>
              </a:spcAft>
              <a:buNone/>
              <a:defRPr sz="3700"/>
            </a:lvl4pPr>
            <a:lvl5pPr lvl="4" algn="ctr">
              <a:spcBef>
                <a:spcPts val="0"/>
              </a:spcBef>
              <a:spcAft>
                <a:spcPts val="0"/>
              </a:spcAft>
              <a:buNone/>
              <a:defRPr sz="3700"/>
            </a:lvl5pPr>
            <a:lvl6pPr lvl="5" algn="ctr">
              <a:spcBef>
                <a:spcPts val="0"/>
              </a:spcBef>
              <a:spcAft>
                <a:spcPts val="0"/>
              </a:spcAft>
              <a:buNone/>
              <a:defRPr sz="3700"/>
            </a:lvl6pPr>
            <a:lvl7pPr lvl="6" algn="ctr">
              <a:spcBef>
                <a:spcPts val="0"/>
              </a:spcBef>
              <a:spcAft>
                <a:spcPts val="0"/>
              </a:spcAft>
              <a:buNone/>
              <a:defRPr sz="3700"/>
            </a:lvl7pPr>
            <a:lvl8pPr lvl="7" algn="ctr">
              <a:spcBef>
                <a:spcPts val="0"/>
              </a:spcBef>
              <a:spcAft>
                <a:spcPts val="0"/>
              </a:spcAft>
              <a:buNone/>
              <a:defRPr sz="3700"/>
            </a:lvl8pPr>
            <a:lvl9pPr lvl="8"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a:buNone/>
              <a:defRPr sz="3700">
                <a:solidFill>
                  <a:srgbClr val="FFFFFF"/>
                </a:solidFill>
              </a:defRPr>
            </a:lvl1pPr>
            <a:lvl2pPr lvl="1">
              <a:buNone/>
              <a:defRPr sz="3700">
                <a:solidFill>
                  <a:srgbClr val="FFFFFF"/>
                </a:solidFill>
              </a:defRPr>
            </a:lvl2pPr>
            <a:lvl3pPr lvl="2">
              <a:buNone/>
              <a:defRPr sz="3700">
                <a:solidFill>
                  <a:srgbClr val="FFFFFF"/>
                </a:solidFill>
              </a:defRPr>
            </a:lvl3pPr>
            <a:lvl4pPr lvl="3">
              <a:buNone/>
              <a:defRPr sz="3700">
                <a:solidFill>
                  <a:srgbClr val="FFFFFF"/>
                </a:solidFill>
              </a:defRPr>
            </a:lvl4pPr>
            <a:lvl5pPr lvl="4">
              <a:buNone/>
              <a:defRPr sz="3700">
                <a:solidFill>
                  <a:srgbClr val="FFFFFF"/>
                </a:solidFill>
              </a:defRPr>
            </a:lvl5pPr>
            <a:lvl6pPr lvl="5">
              <a:buNone/>
              <a:defRPr sz="3700">
                <a:solidFill>
                  <a:srgbClr val="FFFFFF"/>
                </a:solidFill>
              </a:defRPr>
            </a:lvl6pPr>
            <a:lvl7pPr lvl="6">
              <a:buNone/>
              <a:defRPr sz="3700">
                <a:solidFill>
                  <a:srgbClr val="FFFFFF"/>
                </a:solidFill>
              </a:defRPr>
            </a:lvl7pPr>
            <a:lvl8pPr lvl="7">
              <a:buNone/>
              <a:defRPr sz="3700">
                <a:solidFill>
                  <a:srgbClr val="FFFFFF"/>
                </a:solidFill>
              </a:defRPr>
            </a:lvl8pPr>
            <a:lvl9pPr lvl="8">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algn="r">
              <a:spcBef>
                <a:spcPts val="0"/>
              </a:spcBef>
              <a:spcAft>
                <a:spcPts val="0"/>
              </a:spcAft>
              <a:buNone/>
              <a:defRPr sz="3700">
                <a:solidFill>
                  <a:srgbClr val="FFFFFF"/>
                </a:solidFill>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a:spcBef>
                <a:spcPts val="0"/>
              </a:spcBef>
              <a:spcAft>
                <a:spcPts val="0"/>
              </a:spcAft>
              <a:buNone/>
              <a:defRPr sz="7500">
                <a:latin typeface="Roboto Medium"/>
                <a:ea typeface="Roboto Medium"/>
                <a:cs typeface="Roboto Medium"/>
                <a:sym typeface="Roboto Medium"/>
              </a:defRPr>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algn="r">
              <a:spcBef>
                <a:spcPts val="0"/>
              </a:spcBef>
              <a:spcAft>
                <a:spcPts val="0"/>
              </a:spcAft>
              <a:buNone/>
              <a:defRPr sz="3700">
                <a:latin typeface="Roboto Medium"/>
                <a:ea typeface="Roboto Medium"/>
                <a:cs typeface="Roboto Medium"/>
                <a:sym typeface="Roboto Medium"/>
              </a:defRPr>
            </a:lvl1pPr>
            <a:lvl2pPr lvl="1">
              <a:spcBef>
                <a:spcPts val="0"/>
              </a:spcBef>
              <a:spcAft>
                <a:spcPts val="0"/>
              </a:spcAft>
              <a:buNone/>
              <a:defRPr b="1" sz="3700"/>
            </a:lvl2pPr>
            <a:lvl3pPr lvl="2">
              <a:spcBef>
                <a:spcPts val="0"/>
              </a:spcBef>
              <a:spcAft>
                <a:spcPts val="0"/>
              </a:spcAft>
              <a:buNone/>
              <a:defRPr b="1" sz="3700"/>
            </a:lvl3pPr>
            <a:lvl4pPr lvl="3">
              <a:spcBef>
                <a:spcPts val="0"/>
              </a:spcBef>
              <a:spcAft>
                <a:spcPts val="0"/>
              </a:spcAft>
              <a:buNone/>
              <a:defRPr b="1" sz="3700"/>
            </a:lvl4pPr>
            <a:lvl5pPr lvl="4">
              <a:spcBef>
                <a:spcPts val="0"/>
              </a:spcBef>
              <a:spcAft>
                <a:spcPts val="0"/>
              </a:spcAft>
              <a:buNone/>
              <a:defRPr b="1" sz="3700"/>
            </a:lvl5pPr>
            <a:lvl6pPr lvl="5">
              <a:spcBef>
                <a:spcPts val="0"/>
              </a:spcBef>
              <a:spcAft>
                <a:spcPts val="0"/>
              </a:spcAft>
              <a:buNone/>
              <a:defRPr b="1" sz="3700"/>
            </a:lvl6pPr>
            <a:lvl7pPr lvl="6">
              <a:spcBef>
                <a:spcPts val="0"/>
              </a:spcBef>
              <a:spcAft>
                <a:spcPts val="0"/>
              </a:spcAft>
              <a:buNone/>
              <a:defRPr b="1" sz="3700"/>
            </a:lvl7pPr>
            <a:lvl8pPr lvl="7">
              <a:spcBef>
                <a:spcPts val="0"/>
              </a:spcBef>
              <a:spcAft>
                <a:spcPts val="0"/>
              </a:spcAft>
              <a:buNone/>
              <a:defRPr b="1" sz="3700"/>
            </a:lvl8pPr>
            <a:lvl9pPr lvl="8">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algn="ctr">
              <a:spcBef>
                <a:spcPts val="0"/>
              </a:spcBef>
              <a:spcAft>
                <a:spcPts val="0"/>
              </a:spcAft>
              <a:buNone/>
              <a:defRPr sz="9600">
                <a:solidFill>
                  <a:srgbClr val="FFFFFF"/>
                </a:solidFill>
                <a:latin typeface="Roboto"/>
                <a:ea typeface="Roboto"/>
                <a:cs typeface="Roboto"/>
                <a:sym typeface="Roboto"/>
              </a:defRPr>
            </a:lvl1pPr>
            <a:lvl2pPr lvl="1" algn="ctr">
              <a:spcBef>
                <a:spcPts val="0"/>
              </a:spcBef>
              <a:spcAft>
                <a:spcPts val="0"/>
              </a:spcAft>
              <a:buNone/>
              <a:defRPr sz="3700"/>
            </a:lvl2pPr>
            <a:lvl3pPr lvl="2" algn="ctr">
              <a:spcBef>
                <a:spcPts val="0"/>
              </a:spcBef>
              <a:spcAft>
                <a:spcPts val="0"/>
              </a:spcAft>
              <a:buNone/>
              <a:defRPr sz="3700"/>
            </a:lvl3pPr>
            <a:lvl4pPr lvl="3" algn="ctr">
              <a:spcBef>
                <a:spcPts val="0"/>
              </a:spcBef>
              <a:spcAft>
                <a:spcPts val="0"/>
              </a:spcAft>
              <a:buNone/>
              <a:defRPr sz="3700"/>
            </a:lvl4pPr>
            <a:lvl5pPr lvl="4" algn="ctr">
              <a:spcBef>
                <a:spcPts val="0"/>
              </a:spcBef>
              <a:spcAft>
                <a:spcPts val="0"/>
              </a:spcAft>
              <a:buNone/>
              <a:defRPr sz="3700"/>
            </a:lvl5pPr>
            <a:lvl6pPr lvl="5" algn="ctr">
              <a:spcBef>
                <a:spcPts val="0"/>
              </a:spcBef>
              <a:spcAft>
                <a:spcPts val="0"/>
              </a:spcAft>
              <a:buNone/>
              <a:defRPr sz="3700"/>
            </a:lvl6pPr>
            <a:lvl7pPr lvl="6" algn="ctr">
              <a:spcBef>
                <a:spcPts val="0"/>
              </a:spcBef>
              <a:spcAft>
                <a:spcPts val="0"/>
              </a:spcAft>
              <a:buNone/>
              <a:defRPr sz="3700"/>
            </a:lvl7pPr>
            <a:lvl8pPr lvl="7" algn="ctr">
              <a:spcBef>
                <a:spcPts val="0"/>
              </a:spcBef>
              <a:spcAft>
                <a:spcPts val="0"/>
              </a:spcAft>
              <a:buNone/>
              <a:defRPr sz="3700"/>
            </a:lvl8pPr>
            <a:lvl9pPr lvl="8"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a:buNone/>
              <a:defRPr sz="1600">
                <a:solidFill>
                  <a:srgbClr val="000000"/>
                </a:solidFill>
              </a:defRPr>
            </a:lvl1pPr>
            <a:lvl2pPr lvl="1">
              <a:buNone/>
              <a:defRPr sz="1600">
                <a:solidFill>
                  <a:srgbClr val="000000"/>
                </a:solidFill>
              </a:defRPr>
            </a:lvl2pPr>
            <a:lvl3pPr lvl="2">
              <a:buNone/>
              <a:defRPr sz="1600">
                <a:solidFill>
                  <a:srgbClr val="000000"/>
                </a:solidFill>
              </a:defRPr>
            </a:lvl3pPr>
            <a:lvl4pPr lvl="3">
              <a:buNone/>
              <a:defRPr sz="1600">
                <a:solidFill>
                  <a:srgbClr val="000000"/>
                </a:solidFill>
              </a:defRPr>
            </a:lvl4pPr>
            <a:lvl5pPr lvl="4">
              <a:buNone/>
              <a:defRPr sz="1600">
                <a:solidFill>
                  <a:srgbClr val="000000"/>
                </a:solidFill>
              </a:defRPr>
            </a:lvl5pPr>
            <a:lvl6pPr lvl="5">
              <a:buNone/>
              <a:defRPr sz="1600">
                <a:solidFill>
                  <a:srgbClr val="000000"/>
                </a:solidFill>
              </a:defRPr>
            </a:lvl6pPr>
            <a:lvl7pPr lvl="6">
              <a:buNone/>
              <a:defRPr sz="1600">
                <a:solidFill>
                  <a:srgbClr val="000000"/>
                </a:solidFill>
              </a:defRPr>
            </a:lvl7pPr>
            <a:lvl8pPr lvl="7">
              <a:buNone/>
              <a:defRPr sz="1600">
                <a:solidFill>
                  <a:srgbClr val="000000"/>
                </a:solidFill>
              </a:defRPr>
            </a:lvl8pPr>
            <a:lvl9pPr lvl="8">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a:spcBef>
                <a:spcPts val="0"/>
              </a:spcBef>
              <a:spcAft>
                <a:spcPts val="0"/>
              </a:spcAft>
              <a:buNone/>
              <a:defRPr sz="1900"/>
            </a:lvl1pPr>
            <a:lvl2pPr lvl="1">
              <a:spcBef>
                <a:spcPts val="0"/>
              </a:spcBef>
              <a:spcAft>
                <a:spcPts val="0"/>
              </a:spcAft>
              <a:buNone/>
              <a:defRPr sz="3700"/>
            </a:lvl2pPr>
            <a:lvl3pPr lvl="2">
              <a:spcBef>
                <a:spcPts val="0"/>
              </a:spcBef>
              <a:spcAft>
                <a:spcPts val="0"/>
              </a:spcAft>
              <a:buNone/>
              <a:defRPr sz="3700"/>
            </a:lvl3pPr>
            <a:lvl4pPr lvl="3">
              <a:spcBef>
                <a:spcPts val="0"/>
              </a:spcBef>
              <a:spcAft>
                <a:spcPts val="0"/>
              </a:spcAft>
              <a:buNone/>
              <a:defRPr sz="3700"/>
            </a:lvl4pPr>
            <a:lvl5pPr lvl="4">
              <a:spcBef>
                <a:spcPts val="0"/>
              </a:spcBef>
              <a:spcAft>
                <a:spcPts val="0"/>
              </a:spcAft>
              <a:buNone/>
              <a:defRPr sz="3700"/>
            </a:lvl5pPr>
            <a:lvl6pPr lvl="5">
              <a:spcBef>
                <a:spcPts val="0"/>
              </a:spcBef>
              <a:spcAft>
                <a:spcPts val="0"/>
              </a:spcAft>
              <a:buNone/>
              <a:defRPr sz="3700"/>
            </a:lvl6pPr>
            <a:lvl7pPr lvl="6">
              <a:spcBef>
                <a:spcPts val="0"/>
              </a:spcBef>
              <a:spcAft>
                <a:spcPts val="0"/>
              </a:spcAft>
              <a:buNone/>
              <a:defRPr sz="3700"/>
            </a:lvl7pPr>
            <a:lvl8pPr lvl="7">
              <a:spcBef>
                <a:spcPts val="0"/>
              </a:spcBef>
              <a:spcAft>
                <a:spcPts val="0"/>
              </a:spcAft>
              <a:buNone/>
              <a:defRPr sz="3700"/>
            </a:lvl8pPr>
            <a:lvl9pPr lvl="8">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2.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00" cy="71160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300" cy="630900"/>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800" cy="2651100"/>
          </a:xfrm>
          <a:prstGeom prst="rect">
            <a:avLst/>
          </a:prstGeom>
          <a:noFill/>
          <a:ln>
            <a:noFill/>
          </a:ln>
        </p:spPr>
        <p:txBody>
          <a:bodyPr anchorCtr="0" anchor="ctr" bIns="45700" lIns="91425" spcFirstLastPara="1" rIns="91425" wrap="square" tIns="45700">
            <a:noAutofit/>
          </a:bodyPr>
          <a:lstStyle>
            <a:lvl1pPr lvl="0" marR="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800" cy="87027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algn="r">
              <a:buNone/>
              <a:defRPr sz="3500">
                <a:solidFill>
                  <a:schemeClr val="tx1"/>
                </a:solidFill>
              </a:defRPr>
            </a:lvl1pPr>
            <a:lvl2pPr lvl="1" algn="r">
              <a:buNone/>
              <a:defRPr sz="3500">
                <a:solidFill>
                  <a:schemeClr val="tx1"/>
                </a:solidFill>
              </a:defRPr>
            </a:lvl2pPr>
            <a:lvl3pPr lvl="2" algn="r">
              <a:buNone/>
              <a:defRPr sz="3500">
                <a:solidFill>
                  <a:schemeClr val="tx1"/>
                </a:solidFill>
              </a:defRPr>
            </a:lvl3pPr>
            <a:lvl4pPr lvl="3" algn="r">
              <a:buNone/>
              <a:defRPr sz="3500">
                <a:solidFill>
                  <a:schemeClr val="tx1"/>
                </a:solidFill>
              </a:defRPr>
            </a:lvl4pPr>
            <a:lvl5pPr lvl="4" algn="r">
              <a:buNone/>
              <a:defRPr sz="3500">
                <a:solidFill>
                  <a:schemeClr val="tx1"/>
                </a:solidFill>
              </a:defRPr>
            </a:lvl5pPr>
            <a:lvl6pPr lvl="5" algn="r">
              <a:buNone/>
              <a:defRPr sz="3500">
                <a:solidFill>
                  <a:schemeClr val="tx1"/>
                </a:solidFill>
              </a:defRPr>
            </a:lvl6pPr>
            <a:lvl7pPr lvl="6" algn="r">
              <a:buNone/>
              <a:defRPr sz="3500">
                <a:solidFill>
                  <a:schemeClr val="tx1"/>
                </a:solidFill>
              </a:defRPr>
            </a:lvl7pPr>
            <a:lvl8pPr lvl="7" algn="r">
              <a:buNone/>
              <a:defRPr sz="3500">
                <a:solidFill>
                  <a:schemeClr val="tx1"/>
                </a:solidFill>
              </a:defRPr>
            </a:lvl8pPr>
            <a:lvl9pPr lvl="8"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2.xml"/><Relationship Id="rId3" Type="http://schemas.openxmlformats.org/officeDocument/2006/relationships/image" Target="../media/image129.png"/><Relationship Id="rId4" Type="http://schemas.openxmlformats.org/officeDocument/2006/relationships/image" Target="../media/image1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3.xml"/><Relationship Id="rId3" Type="http://schemas.openxmlformats.org/officeDocument/2006/relationships/image" Target="../media/image123.png"/><Relationship Id="rId4" Type="http://schemas.openxmlformats.org/officeDocument/2006/relationships/image" Target="../media/image1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4.xml"/><Relationship Id="rId3" Type="http://schemas.openxmlformats.org/officeDocument/2006/relationships/image" Target="../media/image1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5.xml"/><Relationship Id="rId3" Type="http://schemas.openxmlformats.org/officeDocument/2006/relationships/image" Target="../media/image136.png"/><Relationship Id="rId4" Type="http://schemas.openxmlformats.org/officeDocument/2006/relationships/image" Target="../media/image1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6.xml"/><Relationship Id="rId3" Type="http://schemas.openxmlformats.org/officeDocument/2006/relationships/image" Target="../media/image135.png"/><Relationship Id="rId4" Type="http://schemas.openxmlformats.org/officeDocument/2006/relationships/image" Target="../media/image1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7.xml"/><Relationship Id="rId3" Type="http://schemas.openxmlformats.org/officeDocument/2006/relationships/image" Target="../media/image138.png"/><Relationship Id="rId4" Type="http://schemas.openxmlformats.org/officeDocument/2006/relationships/image" Target="../media/image1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46.png"/><Relationship Id="rId4" Type="http://schemas.openxmlformats.org/officeDocument/2006/relationships/image" Target="../media/image1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50.png"/><Relationship Id="rId4" Type="http://schemas.openxmlformats.org/officeDocument/2006/relationships/image" Target="../media/image152.png"/><Relationship Id="rId5" Type="http://schemas.openxmlformats.org/officeDocument/2006/relationships/image" Target="../media/image1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1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1.png"/><Relationship Id="rId4" Type="http://schemas.openxmlformats.org/officeDocument/2006/relationships/image" Target="../media/image109.png"/><Relationship Id="rId5"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5" name="Shape 1315"/>
        <p:cNvGrpSpPr/>
        <p:nvPr/>
      </p:nvGrpSpPr>
      <p:grpSpPr>
        <a:xfrm>
          <a:off x="0" y="0"/>
          <a:ext cx="0" cy="0"/>
          <a:chOff x="0" y="0"/>
          <a:chExt cx="0" cy="0"/>
        </a:xfrm>
      </p:grpSpPr>
      <p:sp>
        <p:nvSpPr>
          <p:cNvPr id="1316" name="Google Shape;1316;p83"/>
          <p:cNvSpPr txBox="1"/>
          <p:nvPr>
            <p:ph type="title"/>
          </p:nvPr>
        </p:nvSpPr>
        <p:spPr>
          <a:xfrm>
            <a:off x="-278441" y="135285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sz="8500">
                <a:solidFill>
                  <a:schemeClr val="lt1"/>
                </a:solidFill>
                <a:latin typeface="Source Code Pro"/>
                <a:ea typeface="Source Code Pro"/>
                <a:cs typeface="Source Code Pro"/>
                <a:sym typeface="Source Code Pro"/>
              </a:rPr>
              <a:t>Defensive Security Project</a:t>
            </a:r>
            <a:endParaRPr b="1" sz="85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b="1">
              <a:latin typeface="Source Code Pro"/>
              <a:ea typeface="Source Code Pro"/>
              <a:cs typeface="Source Code Pro"/>
              <a:sym typeface="Source Code Pro"/>
            </a:endParaRPr>
          </a:p>
          <a:p>
            <a:pPr indent="0" lvl="0" marL="0" rtl="0" algn="l">
              <a:spcBef>
                <a:spcPts val="0"/>
              </a:spcBef>
              <a:spcAft>
                <a:spcPts val="0"/>
              </a:spcAft>
              <a:buNone/>
            </a:pPr>
            <a:r>
              <a:t/>
            </a:r>
            <a:endParaRPr b="1">
              <a:latin typeface="Source Code Pro"/>
              <a:ea typeface="Source Code Pro"/>
              <a:cs typeface="Source Code Pro"/>
              <a:sym typeface="Source Code Pro"/>
            </a:endParaRPr>
          </a:p>
          <a:p>
            <a:pPr indent="0" lvl="0" marL="0" rtl="0" algn="l">
              <a:spcBef>
                <a:spcPts val="0"/>
              </a:spcBef>
              <a:spcAft>
                <a:spcPts val="0"/>
              </a:spcAft>
              <a:buNone/>
            </a:pPr>
            <a:r>
              <a:t/>
            </a:r>
            <a:endParaRPr sz="45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5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5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5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5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5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5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en-US" sz="4500">
                <a:solidFill>
                  <a:schemeClr val="lt1"/>
                </a:solidFill>
                <a:latin typeface="Source Code Pro Medium"/>
                <a:ea typeface="Source Code Pro Medium"/>
                <a:cs typeface="Source Code Pro Medium"/>
                <a:sym typeface="Source Code Pro Medium"/>
              </a:rPr>
              <a:t>by: Alejandro Lara, Angie Faz, Dario Anderson, Casey Cen, &amp; Giovannie Mendoza</a:t>
            </a:r>
            <a:endParaRPr sz="45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A7A7A"/>
            </a:gs>
            <a:gs pos="100000">
              <a:srgbClr val="393939"/>
            </a:gs>
          </a:gsLst>
          <a:path path="circle">
            <a:fillToRect b="50%" l="50%" r="50%" t="50%"/>
          </a:path>
          <a:tileRect/>
        </a:gradFill>
      </p:bgPr>
    </p:bg>
    <p:spTree>
      <p:nvGrpSpPr>
        <p:cNvPr id="1392" name="Shape 1392"/>
        <p:cNvGrpSpPr/>
        <p:nvPr/>
      </p:nvGrpSpPr>
      <p:grpSpPr>
        <a:xfrm>
          <a:off x="0" y="0"/>
          <a:ext cx="0" cy="0"/>
          <a:chOff x="0" y="0"/>
          <a:chExt cx="0" cy="0"/>
        </a:xfrm>
      </p:grpSpPr>
      <p:sp>
        <p:nvSpPr>
          <p:cNvPr id="1393" name="Google Shape;1393;p92"/>
          <p:cNvSpPr txBox="1"/>
          <p:nvPr>
            <p:ph type="title"/>
          </p:nvPr>
        </p:nvSpPr>
        <p:spPr>
          <a:xfrm>
            <a:off x="-32725" y="-163775"/>
            <a:ext cx="24443100" cy="12696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sz="8000">
                <a:latin typeface="Source Code Pro Medium"/>
                <a:ea typeface="Source Code Pro Medium"/>
                <a:cs typeface="Source Code Pro Medium"/>
                <a:sym typeface="Source Code Pro Medium"/>
              </a:rPr>
              <a:t>Logs Analyzed</a:t>
            </a:r>
            <a:endParaRPr sz="8000">
              <a:latin typeface="Source Code Pro Medium"/>
              <a:ea typeface="Source Code Pro Medium"/>
              <a:cs typeface="Source Code Pro Medium"/>
              <a:sym typeface="Source Code Pro Medium"/>
            </a:endParaRPr>
          </a:p>
        </p:txBody>
      </p:sp>
      <p:sp>
        <p:nvSpPr>
          <p:cNvPr id="1394" name="Google Shape;1394;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5" name="Google Shape;1395;p92"/>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96" name="Google Shape;1396;p92"/>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97" name="Google Shape;1397;p92"/>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8" name="Google Shape;1398;p92"/>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
        <p:nvSpPr>
          <p:cNvPr id="1399" name="Google Shape;1399;p92"/>
          <p:cNvSpPr txBox="1"/>
          <p:nvPr/>
        </p:nvSpPr>
        <p:spPr>
          <a:xfrm>
            <a:off x="2087450" y="6105200"/>
            <a:ext cx="8711100" cy="55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500">
                <a:solidFill>
                  <a:schemeClr val="lt1"/>
                </a:solidFill>
                <a:latin typeface="Roboto"/>
                <a:ea typeface="Roboto"/>
                <a:cs typeface="Roboto"/>
                <a:sym typeface="Roboto"/>
              </a:rPr>
              <a:t>Windows_server_logs.csv</a:t>
            </a:r>
            <a:endParaRPr sz="4500">
              <a:solidFill>
                <a:schemeClr val="lt1"/>
              </a:solidFill>
              <a:latin typeface="Roboto"/>
              <a:ea typeface="Roboto"/>
              <a:cs typeface="Roboto"/>
              <a:sym typeface="Roboto"/>
            </a:endParaRPr>
          </a:p>
          <a:p>
            <a:pPr indent="0" lvl="0" marL="0" rtl="0" algn="l">
              <a:spcBef>
                <a:spcPts val="0"/>
              </a:spcBef>
              <a:spcAft>
                <a:spcPts val="0"/>
              </a:spcAft>
              <a:buNone/>
            </a:pPr>
            <a:r>
              <a:t/>
            </a:r>
            <a:endParaRPr sz="4500">
              <a:solidFill>
                <a:schemeClr val="lt1"/>
              </a:solidFill>
              <a:latin typeface="Roboto"/>
              <a:ea typeface="Roboto"/>
              <a:cs typeface="Roboto"/>
              <a:sym typeface="Roboto"/>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Signature_id</a:t>
            </a:r>
            <a:endParaRPr sz="4500">
              <a:solidFill>
                <a:schemeClr val="lt1"/>
              </a:solidFill>
              <a:latin typeface="Source Code Pro"/>
              <a:ea typeface="Source Code Pro"/>
              <a:cs typeface="Source Code Pro"/>
              <a:sym typeface="Source Code Pro"/>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Signature</a:t>
            </a:r>
            <a:endParaRPr sz="4500">
              <a:solidFill>
                <a:schemeClr val="lt1"/>
              </a:solidFill>
              <a:latin typeface="Source Code Pro"/>
              <a:ea typeface="Source Code Pro"/>
              <a:cs typeface="Source Code Pro"/>
              <a:sym typeface="Source Code Pro"/>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Status</a:t>
            </a:r>
            <a:endParaRPr sz="4500">
              <a:solidFill>
                <a:schemeClr val="lt1"/>
              </a:solidFill>
              <a:latin typeface="Source Code Pro"/>
              <a:ea typeface="Source Code Pro"/>
              <a:cs typeface="Source Code Pro"/>
              <a:sym typeface="Source Code Pro"/>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User</a:t>
            </a:r>
            <a:endParaRPr sz="4500">
              <a:solidFill>
                <a:schemeClr val="lt1"/>
              </a:solidFill>
              <a:latin typeface="Source Code Pro"/>
              <a:ea typeface="Source Code Pro"/>
              <a:cs typeface="Source Code Pro"/>
              <a:sym typeface="Source Code Pro"/>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Severity</a:t>
            </a:r>
            <a:endParaRPr sz="4500">
              <a:solidFill>
                <a:schemeClr val="lt1"/>
              </a:solidFill>
              <a:latin typeface="Source Code Pro"/>
              <a:ea typeface="Source Code Pro"/>
              <a:cs typeface="Source Code Pro"/>
              <a:sym typeface="Source Code Pro"/>
            </a:endParaRPr>
          </a:p>
        </p:txBody>
      </p:sp>
      <p:sp>
        <p:nvSpPr>
          <p:cNvPr id="1400" name="Google Shape;1400;p92"/>
          <p:cNvSpPr txBox="1"/>
          <p:nvPr/>
        </p:nvSpPr>
        <p:spPr>
          <a:xfrm>
            <a:off x="14237000" y="6105200"/>
            <a:ext cx="8711100" cy="58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500">
                <a:solidFill>
                  <a:schemeClr val="lt1"/>
                </a:solidFill>
              </a:rPr>
              <a:t>Apache_logs.txt</a:t>
            </a:r>
            <a:endParaRPr sz="4500">
              <a:solidFill>
                <a:schemeClr val="lt1"/>
              </a:solidFill>
            </a:endParaRPr>
          </a:p>
          <a:p>
            <a:pPr indent="0" lvl="0" marL="0" rtl="0" algn="l">
              <a:spcBef>
                <a:spcPts val="0"/>
              </a:spcBef>
              <a:spcAft>
                <a:spcPts val="0"/>
              </a:spcAft>
              <a:buNone/>
            </a:pPr>
            <a:r>
              <a:t/>
            </a:r>
            <a:endParaRPr sz="4500">
              <a:solidFill>
                <a:schemeClr val="lt1"/>
              </a:solidFill>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Clientip</a:t>
            </a:r>
            <a:endParaRPr sz="4500">
              <a:solidFill>
                <a:schemeClr val="lt1"/>
              </a:solidFill>
              <a:latin typeface="Source Code Pro"/>
              <a:ea typeface="Source Code Pro"/>
              <a:cs typeface="Source Code Pro"/>
              <a:sym typeface="Source Code Pro"/>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Status</a:t>
            </a:r>
            <a:endParaRPr sz="4500">
              <a:solidFill>
                <a:schemeClr val="lt1"/>
              </a:solidFill>
              <a:latin typeface="Source Code Pro"/>
              <a:ea typeface="Source Code Pro"/>
              <a:cs typeface="Source Code Pro"/>
              <a:sym typeface="Source Code Pro"/>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Useragent</a:t>
            </a:r>
            <a:endParaRPr sz="4500">
              <a:solidFill>
                <a:schemeClr val="lt1"/>
              </a:solidFill>
              <a:latin typeface="Source Code Pro"/>
              <a:ea typeface="Source Code Pro"/>
              <a:cs typeface="Source Code Pro"/>
              <a:sym typeface="Source Code Pro"/>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Referer_domain</a:t>
            </a:r>
            <a:endParaRPr sz="4500">
              <a:solidFill>
                <a:schemeClr val="lt1"/>
              </a:solidFill>
              <a:latin typeface="Source Code Pro"/>
              <a:ea typeface="Source Code Pro"/>
              <a:cs typeface="Source Code Pro"/>
              <a:sym typeface="Source Code Pro"/>
            </a:endParaRPr>
          </a:p>
          <a:p>
            <a:pPr indent="-514350" lvl="0" marL="457200" rtl="0" algn="l">
              <a:spcBef>
                <a:spcPts val="0"/>
              </a:spcBef>
              <a:spcAft>
                <a:spcPts val="0"/>
              </a:spcAft>
              <a:buClr>
                <a:schemeClr val="lt1"/>
              </a:buClr>
              <a:buSzPts val="4500"/>
              <a:buFont typeface="Source Code Pro"/>
              <a:buChar char="●"/>
            </a:pPr>
            <a:r>
              <a:rPr lang="en-US" sz="4500">
                <a:solidFill>
                  <a:schemeClr val="lt1"/>
                </a:solidFill>
                <a:latin typeface="Source Code Pro"/>
                <a:ea typeface="Source Code Pro"/>
                <a:cs typeface="Source Code Pro"/>
                <a:sym typeface="Source Code Pro"/>
              </a:rPr>
              <a:t>Method</a:t>
            </a:r>
            <a:endParaRPr sz="4500">
              <a:solidFill>
                <a:schemeClr val="lt1"/>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404" name="Shape 1404"/>
        <p:cNvGrpSpPr/>
        <p:nvPr/>
      </p:nvGrpSpPr>
      <p:grpSpPr>
        <a:xfrm>
          <a:off x="0" y="0"/>
          <a:ext cx="0" cy="0"/>
          <a:chOff x="0" y="0"/>
          <a:chExt cx="0" cy="0"/>
        </a:xfrm>
      </p:grpSpPr>
      <p:sp>
        <p:nvSpPr>
          <p:cNvPr id="1405" name="Google Shape;1405;p9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06" name="Google Shape;1406;p93"/>
          <p:cNvSpPr txBox="1"/>
          <p:nvPr>
            <p:ph type="title"/>
          </p:nvPr>
        </p:nvSpPr>
        <p:spPr>
          <a:xfrm>
            <a:off x="731343" y="4936267"/>
            <a:ext cx="22914900" cy="27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9000">
                <a:solidFill>
                  <a:schemeClr val="lt1"/>
                </a:solidFill>
                <a:latin typeface="Source Code Pro SemiBold"/>
                <a:ea typeface="Source Code Pro SemiBold"/>
                <a:cs typeface="Source Code Pro SemiBold"/>
                <a:sym typeface="Source Code Pro SemiBold"/>
              </a:rPr>
              <a:t>Windows Logs</a:t>
            </a:r>
            <a:endParaRPr sz="9000">
              <a:latin typeface="Source Code Pro SemiBold"/>
              <a:ea typeface="Source Code Pro SemiBold"/>
              <a:cs typeface="Source Code Pro SemiBold"/>
              <a:sym typeface="Source Code Pro SemiBold"/>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411" name="Shape 1411"/>
        <p:cNvGrpSpPr/>
        <p:nvPr/>
      </p:nvGrpSpPr>
      <p:grpSpPr>
        <a:xfrm>
          <a:off x="0" y="0"/>
          <a:ext cx="0" cy="0"/>
          <a:chOff x="0" y="0"/>
          <a:chExt cx="0" cy="0"/>
        </a:xfrm>
      </p:grpSpPr>
      <p:sp>
        <p:nvSpPr>
          <p:cNvPr id="1412" name="Google Shape;1412;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3" name="Google Shape;1413;p94"/>
          <p:cNvSpPr txBox="1"/>
          <p:nvPr/>
        </p:nvSpPr>
        <p:spPr>
          <a:xfrm>
            <a:off x="3454475" y="4346900"/>
            <a:ext cx="174687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0">
                <a:latin typeface="Source Code Pro SemiBold"/>
                <a:ea typeface="Source Code Pro SemiBold"/>
                <a:cs typeface="Source Code Pro SemiBold"/>
                <a:sym typeface="Source Code Pro SemiBold"/>
              </a:rPr>
              <a:t>Images of Reports &amp; Alerts Created for Windows Logs</a:t>
            </a:r>
            <a:endParaRPr sz="8000">
              <a:latin typeface="Source Code Pro SemiBold"/>
              <a:ea typeface="Source Code Pro SemiBold"/>
              <a:cs typeface="Source Code Pro SemiBold"/>
              <a:sym typeface="Source Code Pr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417" name="Shape 1417"/>
        <p:cNvGrpSpPr/>
        <p:nvPr/>
      </p:nvGrpSpPr>
      <p:grpSpPr>
        <a:xfrm>
          <a:off x="0" y="0"/>
          <a:ext cx="0" cy="0"/>
          <a:chOff x="0" y="0"/>
          <a:chExt cx="0" cy="0"/>
        </a:xfrm>
      </p:grpSpPr>
      <p:sp>
        <p:nvSpPr>
          <p:cNvPr id="1418" name="Google Shape;1418;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Reports</a:t>
            </a:r>
            <a:r>
              <a:rPr lang="en-US">
                <a:latin typeface="Source Code Pro Medium"/>
                <a:ea typeface="Source Code Pro Medium"/>
                <a:cs typeface="Source Code Pro Medium"/>
                <a:sym typeface="Source Code Pro Medium"/>
              </a:rPr>
              <a:t>-</a:t>
            </a:r>
            <a:r>
              <a:rPr lang="en-US">
                <a:latin typeface="Source Code Pro Medium"/>
                <a:ea typeface="Source Code Pro Medium"/>
                <a:cs typeface="Source Code Pro Medium"/>
                <a:sym typeface="Source Code Pro Medium"/>
              </a:rPr>
              <a:t>Windows</a:t>
            </a:r>
            <a:endParaRPr>
              <a:latin typeface="Source Code Pro Medium"/>
              <a:ea typeface="Source Code Pro Medium"/>
              <a:cs typeface="Source Code Pro Medium"/>
              <a:sym typeface="Source Code Pro Medium"/>
            </a:endParaRPr>
          </a:p>
        </p:txBody>
      </p:sp>
      <p:sp>
        <p:nvSpPr>
          <p:cNvPr id="1419" name="Google Shape;1419;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0" name="Google Shape;1420;p95"/>
          <p:cNvSpPr txBox="1"/>
          <p:nvPr>
            <p:ph idx="3" type="body"/>
          </p:nvPr>
        </p:nvSpPr>
        <p:spPr>
          <a:xfrm>
            <a:off x="498675" y="2713738"/>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latin typeface="Source Code Pro"/>
                <a:ea typeface="Source Code Pro"/>
                <a:cs typeface="Source Code Pro"/>
                <a:sym typeface="Source Code Pro"/>
              </a:rPr>
              <a:t>             </a:t>
            </a:r>
            <a:endParaRPr sz="4400">
              <a:latin typeface="Source Code Pro"/>
              <a:ea typeface="Source Code Pro"/>
              <a:cs typeface="Source Code Pro"/>
              <a:sym typeface="Source Code Pro"/>
            </a:endParaRPr>
          </a:p>
          <a:p>
            <a:pPr indent="0" lvl="0" marL="0" rtl="0" algn="l">
              <a:spcBef>
                <a:spcPts val="1200"/>
              </a:spcBef>
              <a:spcAft>
                <a:spcPts val="0"/>
              </a:spcAft>
              <a:buNone/>
            </a:pPr>
            <a:r>
              <a:rPr lang="en-US" sz="4400">
                <a:latin typeface="Source Code Pro"/>
                <a:ea typeface="Source Code Pro"/>
                <a:cs typeface="Source Code Pro"/>
                <a:sym typeface="Source Code Pro"/>
              </a:rPr>
              <a:t>               Designed the following reports:</a:t>
            </a:r>
            <a:endParaRPr sz="4400">
              <a:latin typeface="Source Code Pro"/>
              <a:ea typeface="Source Code Pro"/>
              <a:cs typeface="Source Code Pro"/>
              <a:sym typeface="Source Code Pro"/>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1" name="Google Shape;1421;p95"/>
          <p:cNvGraphicFramePr/>
          <p:nvPr/>
        </p:nvGraphicFramePr>
        <p:xfrm>
          <a:off x="986313" y="5515463"/>
          <a:ext cx="3000000" cy="3000000"/>
        </p:xfrm>
        <a:graphic>
          <a:graphicData uri="http://schemas.openxmlformats.org/drawingml/2006/table">
            <a:tbl>
              <a:tblPr>
                <a:noFill/>
                <a:tableStyleId>{454791CA-AB4C-4503-8FFB-05036A5685B7}</a:tableStyleId>
              </a:tblPr>
              <a:tblGrid>
                <a:gridCol w="10878550"/>
                <a:gridCol w="10878550"/>
              </a:tblGrid>
              <a:tr h="381000">
                <a:tc>
                  <a:txBody>
                    <a:bodyPr/>
                    <a:lstStyle/>
                    <a:p>
                      <a:pPr indent="0" lvl="0" marL="0" rtl="0" algn="ctr">
                        <a:spcBef>
                          <a:spcPts val="0"/>
                        </a:spcBef>
                        <a:spcAft>
                          <a:spcPts val="0"/>
                        </a:spcAft>
                        <a:buNone/>
                      </a:pPr>
                      <a:r>
                        <a:rPr b="1" lang="en-US" sz="4400">
                          <a:highlight>
                            <a:schemeClr val="accent6"/>
                          </a:highlight>
                          <a:latin typeface="Source Code Pro"/>
                          <a:ea typeface="Source Code Pro"/>
                          <a:cs typeface="Source Code Pro"/>
                          <a:sym typeface="Source Code Pro"/>
                        </a:rPr>
                        <a:t>Report Name</a:t>
                      </a:r>
                      <a:endParaRPr b="1" sz="4400">
                        <a:highlight>
                          <a:schemeClr val="accent6"/>
                        </a:highlight>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highlight>
                            <a:schemeClr val="accent6"/>
                          </a:highlight>
                          <a:latin typeface="Source Code Pro"/>
                          <a:ea typeface="Source Code Pro"/>
                          <a:cs typeface="Source Code Pro"/>
                          <a:sym typeface="Source Code Pro"/>
                        </a:rPr>
                        <a:t>Report </a:t>
                      </a:r>
                      <a:r>
                        <a:rPr b="1" lang="en-US" sz="4400">
                          <a:highlight>
                            <a:schemeClr val="accent6"/>
                          </a:highlight>
                          <a:latin typeface="Source Code Pro"/>
                          <a:ea typeface="Source Code Pro"/>
                          <a:cs typeface="Source Code Pro"/>
                          <a:sym typeface="Source Code Pro"/>
                        </a:rPr>
                        <a:t>Description</a:t>
                      </a:r>
                      <a:endParaRPr b="1" sz="4400">
                        <a:highlight>
                          <a:schemeClr val="accent6"/>
                        </a:highlight>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Source Code Pro Light"/>
                          <a:ea typeface="Source Code Pro Light"/>
                          <a:cs typeface="Source Code Pro Light"/>
                          <a:sym typeface="Source Code Pro Light"/>
                        </a:rPr>
                        <a:t>Signature ID Table</a:t>
                      </a:r>
                      <a:endParaRPr sz="4400">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94949"/>
                          </a:solidFill>
                          <a:latin typeface="Source Code Pro Light"/>
                          <a:ea typeface="Source Code Pro Light"/>
                          <a:cs typeface="Source Code Pro Light"/>
                          <a:sym typeface="Source Code Pro Light"/>
                        </a:rPr>
                        <a:t>Shows each signature with their matching ID’S</a:t>
                      </a:r>
                      <a:endParaRPr sz="4000">
                        <a:solidFill>
                          <a:srgbClr val="494949"/>
                        </a:solidFill>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dk1"/>
                          </a:solidFill>
                          <a:latin typeface="Source Code Pro Light"/>
                          <a:ea typeface="Source Code Pro Light"/>
                          <a:cs typeface="Source Code Pro Light"/>
                          <a:sym typeface="Source Code Pro Light"/>
                        </a:rPr>
                        <a:t>Severity Chart</a:t>
                      </a:r>
                      <a:endParaRPr sz="4400">
                        <a:solidFill>
                          <a:schemeClr val="dk1"/>
                        </a:solidFill>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Light"/>
                          <a:ea typeface="Source Code Pro Light"/>
                          <a:cs typeface="Source Code Pro Light"/>
                          <a:sym typeface="Source Code Pro Light"/>
                        </a:rPr>
                        <a:t>Displays the number </a:t>
                      </a:r>
                      <a:r>
                        <a:rPr lang="en-US" sz="4000">
                          <a:solidFill>
                            <a:srgbClr val="414141"/>
                          </a:solidFill>
                          <a:latin typeface="Source Code Pro Light"/>
                          <a:ea typeface="Source Code Pro Light"/>
                          <a:cs typeface="Source Code Pro Light"/>
                          <a:sym typeface="Source Code Pro Light"/>
                        </a:rPr>
                        <a:t>count</a:t>
                      </a:r>
                      <a:r>
                        <a:rPr lang="en-US" sz="4000">
                          <a:solidFill>
                            <a:srgbClr val="414141"/>
                          </a:solidFill>
                          <a:latin typeface="Source Code Pro Light"/>
                          <a:ea typeface="Source Code Pro Light"/>
                          <a:cs typeface="Source Code Pro Light"/>
                          <a:sym typeface="Source Code Pro Light"/>
                        </a:rPr>
                        <a:t> of events by </a:t>
                      </a:r>
                      <a:r>
                        <a:rPr lang="en-US" sz="4000">
                          <a:solidFill>
                            <a:srgbClr val="414141"/>
                          </a:solidFill>
                          <a:latin typeface="Source Code Pro Light"/>
                          <a:ea typeface="Source Code Pro Light"/>
                          <a:cs typeface="Source Code Pro Light"/>
                          <a:sym typeface="Source Code Pro Light"/>
                        </a:rPr>
                        <a:t>severity, Informational and high</a:t>
                      </a:r>
                      <a:endParaRPr sz="4000">
                        <a:solidFill>
                          <a:srgbClr val="414141"/>
                        </a:solidFill>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25400">
                <a:tc>
                  <a:txBody>
                    <a:bodyPr/>
                    <a:lstStyle/>
                    <a:p>
                      <a:pPr indent="0" lvl="0" marL="0" rtl="0" algn="ctr">
                        <a:spcBef>
                          <a:spcPts val="0"/>
                        </a:spcBef>
                        <a:spcAft>
                          <a:spcPts val="0"/>
                        </a:spcAft>
                        <a:buNone/>
                      </a:pPr>
                      <a:r>
                        <a:rPr lang="en-US" sz="4400">
                          <a:latin typeface="Source Code Pro Light"/>
                          <a:ea typeface="Source Code Pro Light"/>
                          <a:cs typeface="Source Code Pro Light"/>
                          <a:sym typeface="Source Code Pro Light"/>
                        </a:rPr>
                        <a:t>Status Chart</a:t>
                      </a:r>
                      <a:endParaRPr sz="4400">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94949"/>
                          </a:solidFill>
                          <a:latin typeface="Source Code Pro Light"/>
                          <a:ea typeface="Source Code Pro Light"/>
                          <a:cs typeface="Source Code Pro Light"/>
                          <a:sym typeface="Source Code Pro Light"/>
                        </a:rPr>
                        <a:t>Shows status events by Success or Failure</a:t>
                      </a:r>
                      <a:r>
                        <a:rPr lang="en-US" sz="4400">
                          <a:solidFill>
                            <a:srgbClr val="494949"/>
                          </a:solidFill>
                          <a:latin typeface="Source Code Pro Light"/>
                          <a:ea typeface="Source Code Pro Light"/>
                          <a:cs typeface="Source Code Pro Light"/>
                          <a:sym typeface="Source Code Pro Light"/>
                        </a:rPr>
                        <a:t> </a:t>
                      </a:r>
                      <a:endParaRPr sz="4400">
                        <a:solidFill>
                          <a:srgbClr val="494949"/>
                        </a:solidFill>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426" name="Shape 1426"/>
        <p:cNvGrpSpPr/>
        <p:nvPr/>
      </p:nvGrpSpPr>
      <p:grpSpPr>
        <a:xfrm>
          <a:off x="0" y="0"/>
          <a:ext cx="0" cy="0"/>
          <a:chOff x="0" y="0"/>
          <a:chExt cx="0" cy="0"/>
        </a:xfrm>
      </p:grpSpPr>
      <p:sp>
        <p:nvSpPr>
          <p:cNvPr id="1427" name="Google Shape;1427;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28" name="Google Shape;1428;p96"/>
          <p:cNvPicPr preferRelativeResize="0"/>
          <p:nvPr/>
        </p:nvPicPr>
        <p:blipFill rotWithShape="1">
          <a:blip r:embed="rId3">
            <a:alphaModFix/>
          </a:blip>
          <a:srcRect b="0" l="0" r="0" t="8991"/>
          <a:stretch/>
        </p:blipFill>
        <p:spPr>
          <a:xfrm>
            <a:off x="362850" y="1714850"/>
            <a:ext cx="23283351" cy="11504349"/>
          </a:xfrm>
          <a:prstGeom prst="rect">
            <a:avLst/>
          </a:prstGeom>
          <a:noFill/>
          <a:ln>
            <a:noFill/>
          </a:ln>
        </p:spPr>
      </p:pic>
      <p:sp>
        <p:nvSpPr>
          <p:cNvPr id="1429" name="Google Shape;1429;p96"/>
          <p:cNvSpPr txBox="1"/>
          <p:nvPr/>
        </p:nvSpPr>
        <p:spPr>
          <a:xfrm>
            <a:off x="3352375" y="223350"/>
            <a:ext cx="173043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6000">
                <a:solidFill>
                  <a:schemeClr val="dk1"/>
                </a:solidFill>
                <a:latin typeface="Source Code Pro Medium"/>
                <a:ea typeface="Source Code Pro Medium"/>
                <a:cs typeface="Source Code Pro Medium"/>
                <a:sym typeface="Source Code Pro Medium"/>
              </a:rPr>
              <a:t>Signature ID Table</a:t>
            </a:r>
            <a:endParaRPr sz="6000">
              <a:solidFill>
                <a:schemeClr val="dk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434" name="Shape 1434"/>
        <p:cNvGrpSpPr/>
        <p:nvPr/>
      </p:nvGrpSpPr>
      <p:grpSpPr>
        <a:xfrm>
          <a:off x="0" y="0"/>
          <a:ext cx="0" cy="0"/>
          <a:chOff x="0" y="0"/>
          <a:chExt cx="0" cy="0"/>
        </a:xfrm>
      </p:grpSpPr>
      <p:sp>
        <p:nvSpPr>
          <p:cNvPr id="1435" name="Google Shape;1435;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36" name="Google Shape;1436;p97"/>
          <p:cNvPicPr preferRelativeResize="0"/>
          <p:nvPr/>
        </p:nvPicPr>
        <p:blipFill rotWithShape="1">
          <a:blip r:embed="rId3">
            <a:alphaModFix/>
          </a:blip>
          <a:srcRect b="0" l="0" r="-280" t="12633"/>
          <a:stretch/>
        </p:blipFill>
        <p:spPr>
          <a:xfrm>
            <a:off x="344225" y="1749100"/>
            <a:ext cx="23704226" cy="11470100"/>
          </a:xfrm>
          <a:prstGeom prst="rect">
            <a:avLst/>
          </a:prstGeom>
          <a:noFill/>
          <a:ln>
            <a:noFill/>
          </a:ln>
        </p:spPr>
      </p:pic>
      <p:sp>
        <p:nvSpPr>
          <p:cNvPr id="1437" name="Google Shape;1437;p97"/>
          <p:cNvSpPr txBox="1"/>
          <p:nvPr/>
        </p:nvSpPr>
        <p:spPr>
          <a:xfrm>
            <a:off x="4117463" y="425500"/>
            <a:ext cx="145200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6000">
                <a:solidFill>
                  <a:schemeClr val="dk1"/>
                </a:solidFill>
                <a:latin typeface="Source Code Pro Medium"/>
                <a:ea typeface="Source Code Pro Medium"/>
                <a:cs typeface="Source Code Pro Medium"/>
                <a:sym typeface="Source Code Pro Medium"/>
              </a:rPr>
              <a:t>Severity Chart</a:t>
            </a:r>
            <a:endParaRPr sz="6000">
              <a:solidFill>
                <a:schemeClr val="dk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442" name="Shape 1442"/>
        <p:cNvGrpSpPr/>
        <p:nvPr/>
      </p:nvGrpSpPr>
      <p:grpSpPr>
        <a:xfrm>
          <a:off x="0" y="0"/>
          <a:ext cx="0" cy="0"/>
          <a:chOff x="0" y="0"/>
          <a:chExt cx="0" cy="0"/>
        </a:xfrm>
      </p:grpSpPr>
      <p:sp>
        <p:nvSpPr>
          <p:cNvPr id="1443" name="Google Shape;1443;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44" name="Google Shape;1444;p98"/>
          <p:cNvPicPr preferRelativeResize="0"/>
          <p:nvPr/>
        </p:nvPicPr>
        <p:blipFill rotWithShape="1">
          <a:blip r:embed="rId3">
            <a:alphaModFix/>
          </a:blip>
          <a:srcRect b="0" l="0" r="-1214" t="9436"/>
          <a:stretch/>
        </p:blipFill>
        <p:spPr>
          <a:xfrm>
            <a:off x="98100" y="1973350"/>
            <a:ext cx="24181451" cy="11245850"/>
          </a:xfrm>
          <a:prstGeom prst="rect">
            <a:avLst/>
          </a:prstGeom>
          <a:noFill/>
          <a:ln>
            <a:noFill/>
          </a:ln>
        </p:spPr>
      </p:pic>
      <p:sp>
        <p:nvSpPr>
          <p:cNvPr id="1445" name="Google Shape;1445;p98"/>
          <p:cNvSpPr txBox="1"/>
          <p:nvPr/>
        </p:nvSpPr>
        <p:spPr>
          <a:xfrm>
            <a:off x="9267925" y="762000"/>
            <a:ext cx="163800" cy="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8"/>
          <p:cNvSpPr txBox="1"/>
          <p:nvPr/>
        </p:nvSpPr>
        <p:spPr>
          <a:xfrm>
            <a:off x="9145100" y="807400"/>
            <a:ext cx="152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7" name="Google Shape;1447;p98"/>
          <p:cNvSpPr txBox="1"/>
          <p:nvPr/>
        </p:nvSpPr>
        <p:spPr>
          <a:xfrm>
            <a:off x="4231900" y="0"/>
            <a:ext cx="15134400" cy="209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5500">
                <a:solidFill>
                  <a:schemeClr val="dk1"/>
                </a:solidFill>
                <a:latin typeface="Source Code Pro Medium"/>
                <a:ea typeface="Source Code Pro Medium"/>
                <a:cs typeface="Source Code Pro Medium"/>
                <a:sym typeface="Source Code Pro Medium"/>
              </a:rPr>
              <a:t>Status Chart</a:t>
            </a:r>
            <a:endParaRPr sz="5500">
              <a:solidFill>
                <a:schemeClr val="dk1"/>
              </a:solidFill>
              <a:latin typeface="Source Code Pro Medium"/>
              <a:ea typeface="Source Code Pro Medium"/>
              <a:cs typeface="Source Code Pro Medium"/>
              <a:sym typeface="Source Code Pro Medium"/>
            </a:endParaRPr>
          </a:p>
          <a:p>
            <a:pPr indent="0" lvl="0" marL="0" rtl="0" algn="ctr">
              <a:spcBef>
                <a:spcPts val="0"/>
              </a:spcBef>
              <a:spcAft>
                <a:spcPts val="0"/>
              </a:spcAft>
              <a:buClr>
                <a:schemeClr val="dk1"/>
              </a:buClr>
              <a:buSzPts val="1100"/>
              <a:buFont typeface="Arial"/>
              <a:buNone/>
            </a:pPr>
            <a:r>
              <a:rPr lang="en-US" sz="5500">
                <a:solidFill>
                  <a:schemeClr val="dk1"/>
                </a:solidFill>
                <a:latin typeface="Source Code Pro Medium"/>
                <a:ea typeface="Source Code Pro Medium"/>
                <a:cs typeface="Source Code Pro Medium"/>
                <a:sym typeface="Source Code Pro Medium"/>
              </a:rPr>
              <a:t>Success vs Failure</a:t>
            </a:r>
            <a:endParaRPr sz="5500">
              <a:solidFill>
                <a:schemeClr val="dk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451" name="Shape 1451"/>
        <p:cNvGrpSpPr/>
        <p:nvPr/>
      </p:nvGrpSpPr>
      <p:grpSpPr>
        <a:xfrm>
          <a:off x="0" y="0"/>
          <a:ext cx="0" cy="0"/>
          <a:chOff x="0" y="0"/>
          <a:chExt cx="0" cy="0"/>
        </a:xfrm>
      </p:grpSpPr>
      <p:sp>
        <p:nvSpPr>
          <p:cNvPr id="1452" name="Google Shape;1452;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Alerts—Windows</a:t>
            </a:r>
            <a:endParaRPr>
              <a:latin typeface="Source Code Pro Medium"/>
              <a:ea typeface="Source Code Pro Medium"/>
              <a:cs typeface="Source Code Pro Medium"/>
              <a:sym typeface="Source Code Pro Medium"/>
            </a:endParaRPr>
          </a:p>
        </p:txBody>
      </p:sp>
      <p:sp>
        <p:nvSpPr>
          <p:cNvPr id="1453" name="Google Shape;1453;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4" name="Google Shape;1454;p9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latin typeface="Source Code Pro"/>
                <a:ea typeface="Source Code Pro"/>
                <a:cs typeface="Source Code Pro"/>
                <a:sym typeface="Source Code Pro"/>
              </a:rPr>
              <a:t>Designed the following alerts:</a:t>
            </a:r>
            <a:endParaRPr sz="4400">
              <a:latin typeface="Source Code Pro"/>
              <a:ea typeface="Source Code Pro"/>
              <a:cs typeface="Source Code Pro"/>
              <a:sym typeface="Source Code Pro"/>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5" name="Google Shape;1455;p99"/>
          <p:cNvGraphicFramePr/>
          <p:nvPr/>
        </p:nvGraphicFramePr>
        <p:xfrm>
          <a:off x="1296213" y="3863700"/>
          <a:ext cx="3000000" cy="3000000"/>
        </p:xfrm>
        <a:graphic>
          <a:graphicData uri="http://schemas.openxmlformats.org/drawingml/2006/table">
            <a:tbl>
              <a:tblPr>
                <a:noFill/>
                <a:tableStyleId>{454791CA-AB4C-4503-8FFB-05036A5685B7}</a:tableStyleId>
              </a:tblPr>
              <a:tblGrid>
                <a:gridCol w="5439275"/>
                <a:gridCol w="5439275"/>
                <a:gridCol w="5439275"/>
                <a:gridCol w="5439275"/>
              </a:tblGrid>
              <a:tr h="381000">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Alert</a:t>
                      </a:r>
                      <a:r>
                        <a:rPr lang="en-US" sz="4400">
                          <a:highlight>
                            <a:schemeClr val="accent6"/>
                          </a:highlight>
                          <a:latin typeface="Roboto"/>
                          <a:ea typeface="Roboto"/>
                          <a:cs typeface="Roboto"/>
                          <a:sym typeface="Roboto"/>
                        </a:rPr>
                        <a:t> Name</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Alert</a:t>
                      </a:r>
                      <a:r>
                        <a:rPr lang="en-US" sz="4400">
                          <a:highlight>
                            <a:schemeClr val="accent6"/>
                          </a:highlight>
                          <a:latin typeface="Roboto"/>
                          <a:ea typeface="Roboto"/>
                          <a:cs typeface="Roboto"/>
                          <a:sym typeface="Roboto"/>
                        </a:rPr>
                        <a:t> </a:t>
                      </a:r>
                      <a:r>
                        <a:rPr lang="en-US" sz="4400">
                          <a:highlight>
                            <a:schemeClr val="accent6"/>
                          </a:highlight>
                          <a:latin typeface="Roboto"/>
                          <a:ea typeface="Roboto"/>
                          <a:cs typeface="Roboto"/>
                          <a:sym typeface="Roboto"/>
                        </a:rPr>
                        <a:t>Description</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Alert Baseline</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Alert Threshold</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VSI </a:t>
                      </a:r>
                      <a:r>
                        <a:rPr lang="en-US" sz="4000">
                          <a:solidFill>
                            <a:srgbClr val="414141"/>
                          </a:solidFill>
                          <a:latin typeface="Source Code Pro"/>
                          <a:ea typeface="Source Code Pro"/>
                          <a:cs typeface="Source Code Pro"/>
                          <a:sym typeface="Source Code Pro"/>
                        </a:rPr>
                        <a:t>Suspicious</a:t>
                      </a:r>
                      <a:r>
                        <a:rPr lang="en-US" sz="4000">
                          <a:solidFill>
                            <a:srgbClr val="414141"/>
                          </a:solidFill>
                          <a:latin typeface="Source Code Pro"/>
                          <a:ea typeface="Source Code Pro"/>
                          <a:cs typeface="Source Code Pro"/>
                          <a:sym typeface="Source Code Pro"/>
                        </a:rPr>
                        <a:t> </a:t>
                      </a:r>
                      <a:r>
                        <a:rPr lang="en-US" sz="4000">
                          <a:solidFill>
                            <a:srgbClr val="414141"/>
                          </a:solidFill>
                          <a:latin typeface="Source Code Pro"/>
                          <a:ea typeface="Source Code Pro"/>
                          <a:cs typeface="Source Code Pro"/>
                          <a:sym typeface="Source Code Pro"/>
                        </a:rPr>
                        <a:t>Activity</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It watches failed </a:t>
                      </a:r>
                      <a:r>
                        <a:rPr lang="en-US" sz="4000">
                          <a:solidFill>
                            <a:srgbClr val="414141"/>
                          </a:solidFill>
                          <a:latin typeface="Source Code Pro"/>
                          <a:ea typeface="Source Code Pro"/>
                          <a:cs typeface="Source Code Pro"/>
                          <a:sym typeface="Source Code Pro"/>
                        </a:rPr>
                        <a:t>attempts</a:t>
                      </a:r>
                      <a:r>
                        <a:rPr lang="en-US" sz="4000">
                          <a:solidFill>
                            <a:srgbClr val="414141"/>
                          </a:solidFill>
                          <a:latin typeface="Source Code Pro"/>
                          <a:ea typeface="Source Code Pro"/>
                          <a:cs typeface="Source Code Pro"/>
                          <a:sym typeface="Source Code Pro"/>
                        </a:rPr>
                        <a:t> on the server</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2-10</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12</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56" name="Google Shape;1456;p99"/>
          <p:cNvSpPr txBox="1"/>
          <p:nvPr/>
        </p:nvSpPr>
        <p:spPr>
          <a:xfrm>
            <a:off x="1009725" y="7197300"/>
            <a:ext cx="10554300" cy="575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200">
                <a:latin typeface="Source Code Pro"/>
                <a:ea typeface="Source Code Pro"/>
                <a:cs typeface="Source Code Pro"/>
                <a:sym typeface="Source Code Pro"/>
              </a:rPr>
              <a:t>JUSTIFICATION: </a:t>
            </a:r>
            <a:r>
              <a:rPr lang="en-US" sz="4000">
                <a:solidFill>
                  <a:srgbClr val="414141"/>
                </a:solidFill>
                <a:latin typeface="Source Code Pro"/>
                <a:ea typeface="Source Code Pro"/>
                <a:cs typeface="Source Code Pro"/>
                <a:sym typeface="Source Code Pro"/>
              </a:rPr>
              <a:t>Given that our data followed a normal distribution without any extreme outliers, we established our baselines based on values from the upper end of the dataset. By averaging those upper values, we defined our baselines.</a:t>
            </a:r>
            <a:endParaRPr sz="4000">
              <a:solidFill>
                <a:srgbClr val="414141"/>
              </a:solidFill>
              <a:latin typeface="Source Code Pro"/>
              <a:ea typeface="Source Code Pro"/>
              <a:cs typeface="Source Code Pro"/>
              <a:sym typeface="Source Code Pro"/>
            </a:endParaRPr>
          </a:p>
          <a:p>
            <a:pPr indent="0" lvl="0" marL="0" rtl="0" algn="ctr">
              <a:spcBef>
                <a:spcPts val="0"/>
              </a:spcBef>
              <a:spcAft>
                <a:spcPts val="0"/>
              </a:spcAft>
              <a:buNone/>
            </a:pPr>
            <a:r>
              <a:t/>
            </a:r>
            <a:endParaRPr sz="4000">
              <a:solidFill>
                <a:srgbClr val="414141"/>
              </a:solidFill>
              <a:latin typeface="Source Code Pro"/>
              <a:ea typeface="Source Code Pro"/>
              <a:cs typeface="Source Code Pro"/>
              <a:sym typeface="Source Code Pro"/>
            </a:endParaRPr>
          </a:p>
        </p:txBody>
      </p:sp>
      <p:pic>
        <p:nvPicPr>
          <p:cNvPr id="1457" name="Google Shape;1457;p99"/>
          <p:cNvPicPr preferRelativeResize="0"/>
          <p:nvPr/>
        </p:nvPicPr>
        <p:blipFill>
          <a:blip r:embed="rId3">
            <a:alphaModFix/>
          </a:blip>
          <a:stretch>
            <a:fillRect/>
          </a:stretch>
        </p:blipFill>
        <p:spPr>
          <a:xfrm>
            <a:off x="11995725" y="7920150"/>
            <a:ext cx="11294976" cy="2861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461" name="Shape 1461"/>
        <p:cNvGrpSpPr/>
        <p:nvPr/>
      </p:nvGrpSpPr>
      <p:grpSpPr>
        <a:xfrm>
          <a:off x="0" y="0"/>
          <a:ext cx="0" cy="0"/>
          <a:chOff x="0" y="0"/>
          <a:chExt cx="0" cy="0"/>
        </a:xfrm>
      </p:grpSpPr>
      <p:sp>
        <p:nvSpPr>
          <p:cNvPr id="1462" name="Google Shape;1462;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Alerts—Windows</a:t>
            </a:r>
            <a:endParaRPr>
              <a:latin typeface="Source Code Pro Medium"/>
              <a:ea typeface="Source Code Pro Medium"/>
              <a:cs typeface="Source Code Pro Medium"/>
              <a:sym typeface="Source Code Pro Medium"/>
            </a:endParaRPr>
          </a:p>
        </p:txBody>
      </p:sp>
      <p:sp>
        <p:nvSpPr>
          <p:cNvPr id="1463" name="Google Shape;1463;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4" name="Google Shape;1464;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latin typeface="Source Code Pro Medium"/>
                <a:ea typeface="Source Code Pro Medium"/>
                <a:cs typeface="Source Code Pro Medium"/>
                <a:sym typeface="Source Code Pro Medium"/>
              </a:rPr>
              <a:t>              </a:t>
            </a:r>
            <a:r>
              <a:rPr lang="en-US" sz="4400">
                <a:latin typeface="Source Code Pro Medium"/>
                <a:ea typeface="Source Code Pro Medium"/>
                <a:cs typeface="Source Code Pro Medium"/>
                <a:sym typeface="Source Code Pro Medium"/>
              </a:rPr>
              <a:t>Designed the following alerts:</a:t>
            </a:r>
            <a:endParaRPr sz="4400">
              <a:latin typeface="Source Code Pro Medium"/>
              <a:ea typeface="Source Code Pro Medium"/>
              <a:cs typeface="Source Code Pro Medium"/>
              <a:sym typeface="Source Code Pro Medium"/>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5" name="Google Shape;1465;p100"/>
          <p:cNvGraphicFramePr/>
          <p:nvPr/>
        </p:nvGraphicFramePr>
        <p:xfrm>
          <a:off x="1296213" y="3863700"/>
          <a:ext cx="3000000" cy="3000000"/>
        </p:xfrm>
        <a:graphic>
          <a:graphicData uri="http://schemas.openxmlformats.org/drawingml/2006/table">
            <a:tbl>
              <a:tblPr>
                <a:noFill/>
                <a:tableStyleId>{454791CA-AB4C-4503-8FFB-05036A5685B7}</a:tableStyleId>
              </a:tblPr>
              <a:tblGrid>
                <a:gridCol w="5439275"/>
                <a:gridCol w="5439275"/>
                <a:gridCol w="5439275"/>
                <a:gridCol w="5439275"/>
              </a:tblGrid>
              <a:tr h="381000">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Alert Name</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Alert </a:t>
                      </a:r>
                      <a:r>
                        <a:rPr lang="en-US" sz="4400">
                          <a:highlight>
                            <a:schemeClr val="accent6"/>
                          </a:highlight>
                          <a:latin typeface="Roboto"/>
                          <a:ea typeface="Roboto"/>
                          <a:cs typeface="Roboto"/>
                          <a:sym typeface="Roboto"/>
                        </a:rPr>
                        <a:t>Description</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Alert Baseline</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Alert Threshold</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VSI Accounts Successfully Logged On</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Alert for the accounts that have logged in </a:t>
                      </a:r>
                      <a:r>
                        <a:rPr lang="en-US" sz="4000">
                          <a:solidFill>
                            <a:srgbClr val="414141"/>
                          </a:solidFill>
                          <a:latin typeface="Source Code Pro"/>
                          <a:ea typeface="Source Code Pro"/>
                          <a:cs typeface="Source Code Pro"/>
                          <a:sym typeface="Source Code Pro"/>
                        </a:rPr>
                        <a:t>successfully</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8-21</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30</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66" name="Google Shape;1466;p100"/>
          <p:cNvSpPr txBox="1"/>
          <p:nvPr/>
        </p:nvSpPr>
        <p:spPr>
          <a:xfrm>
            <a:off x="1699875" y="7839100"/>
            <a:ext cx="9141900" cy="452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200">
                <a:latin typeface="Source Code Pro"/>
                <a:ea typeface="Source Code Pro"/>
                <a:cs typeface="Source Code Pro"/>
                <a:sym typeface="Source Code Pro"/>
              </a:rPr>
              <a:t>JUSTIFICATION: </a:t>
            </a:r>
            <a:r>
              <a:rPr lang="en-US" sz="4000">
                <a:solidFill>
                  <a:srgbClr val="414141"/>
                </a:solidFill>
                <a:latin typeface="Source Code Pro"/>
                <a:ea typeface="Source Code Pro"/>
                <a:cs typeface="Source Code Pro"/>
                <a:sym typeface="Source Code Pro"/>
              </a:rPr>
              <a:t>After analyzing the average per hour, we established a threshold of 30. This threshold may be adjusted based on future evaluations.</a:t>
            </a:r>
            <a:endParaRPr sz="4000">
              <a:solidFill>
                <a:srgbClr val="414141"/>
              </a:solidFill>
              <a:latin typeface="Source Code Pro"/>
              <a:ea typeface="Source Code Pro"/>
              <a:cs typeface="Source Code Pro"/>
              <a:sym typeface="Source Code Pro"/>
            </a:endParaRPr>
          </a:p>
          <a:p>
            <a:pPr indent="0" lvl="0" marL="0" rtl="0" algn="ctr">
              <a:spcBef>
                <a:spcPts val="0"/>
              </a:spcBef>
              <a:spcAft>
                <a:spcPts val="0"/>
              </a:spcAft>
              <a:buNone/>
            </a:pPr>
            <a:r>
              <a:t/>
            </a:r>
            <a:endParaRPr sz="4000">
              <a:solidFill>
                <a:srgbClr val="414141"/>
              </a:solidFill>
              <a:latin typeface="Roboto"/>
              <a:ea typeface="Roboto"/>
              <a:cs typeface="Roboto"/>
              <a:sym typeface="Roboto"/>
            </a:endParaRPr>
          </a:p>
        </p:txBody>
      </p:sp>
      <p:pic>
        <p:nvPicPr>
          <p:cNvPr id="1467" name="Google Shape;1467;p100"/>
          <p:cNvPicPr preferRelativeResize="0"/>
          <p:nvPr/>
        </p:nvPicPr>
        <p:blipFill>
          <a:blip r:embed="rId3">
            <a:alphaModFix/>
          </a:blip>
          <a:stretch>
            <a:fillRect/>
          </a:stretch>
        </p:blipFill>
        <p:spPr>
          <a:xfrm>
            <a:off x="10555275" y="8712750"/>
            <a:ext cx="12804399" cy="2164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471" name="Shape 1471"/>
        <p:cNvGrpSpPr/>
        <p:nvPr/>
      </p:nvGrpSpPr>
      <p:grpSpPr>
        <a:xfrm>
          <a:off x="0" y="0"/>
          <a:ext cx="0" cy="0"/>
          <a:chOff x="0" y="0"/>
          <a:chExt cx="0" cy="0"/>
        </a:xfrm>
      </p:grpSpPr>
      <p:sp>
        <p:nvSpPr>
          <p:cNvPr id="1472" name="Google Shape;1472;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73" name="Google Shape;1473;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4" name="Google Shape;1474;p10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latin typeface="Source Code Pro Medium"/>
                <a:ea typeface="Source Code Pro Medium"/>
                <a:cs typeface="Source Code Pro Medium"/>
                <a:sym typeface="Source Code Pro Medium"/>
              </a:rPr>
              <a:t>             </a:t>
            </a:r>
            <a:r>
              <a:rPr lang="en-US" sz="4400">
                <a:latin typeface="Source Code Pro Medium"/>
                <a:ea typeface="Source Code Pro Medium"/>
                <a:cs typeface="Source Code Pro Medium"/>
                <a:sym typeface="Source Code Pro Medium"/>
              </a:rPr>
              <a:t>Designed the following alerts:</a:t>
            </a:r>
            <a:endParaRPr sz="4400">
              <a:latin typeface="Source Code Pro Medium"/>
              <a:ea typeface="Source Code Pro Medium"/>
              <a:cs typeface="Source Code Pro Medium"/>
              <a:sym typeface="Source Code Pro Medium"/>
            </a:endParaRPr>
          </a:p>
          <a:p>
            <a:pPr indent="0" lvl="0" marL="0" rtl="0" algn="l">
              <a:spcBef>
                <a:spcPts val="1200"/>
              </a:spcBef>
              <a:spcAft>
                <a:spcPts val="0"/>
              </a:spcAft>
              <a:buNone/>
            </a:pPr>
            <a:r>
              <a:t/>
            </a:r>
            <a:endParaRPr sz="4400">
              <a:latin typeface="Source Code Pro Medium"/>
              <a:ea typeface="Source Code Pro Medium"/>
              <a:cs typeface="Source Code Pro Medium"/>
              <a:sym typeface="Source Code Pro Medium"/>
            </a:endParaRPr>
          </a:p>
          <a:p>
            <a:pPr indent="0" lvl="0" marL="0" rtl="0" algn="l">
              <a:spcBef>
                <a:spcPts val="1200"/>
              </a:spcBef>
              <a:spcAft>
                <a:spcPts val="1200"/>
              </a:spcAft>
              <a:buNone/>
            </a:pPr>
            <a:r>
              <a:t/>
            </a:r>
            <a:endParaRPr sz="4400">
              <a:solidFill>
                <a:schemeClr val="dk1"/>
              </a:solidFill>
              <a:latin typeface="Source Code Pro Medium"/>
              <a:ea typeface="Source Code Pro Medium"/>
              <a:cs typeface="Source Code Pro Medium"/>
              <a:sym typeface="Source Code Pro Medium"/>
            </a:endParaRPr>
          </a:p>
        </p:txBody>
      </p:sp>
      <p:graphicFrame>
        <p:nvGraphicFramePr>
          <p:cNvPr id="1475" name="Google Shape;1475;p101"/>
          <p:cNvGraphicFramePr/>
          <p:nvPr/>
        </p:nvGraphicFramePr>
        <p:xfrm>
          <a:off x="1296213" y="3863700"/>
          <a:ext cx="3000000" cy="3000000"/>
        </p:xfrm>
        <a:graphic>
          <a:graphicData uri="http://schemas.openxmlformats.org/drawingml/2006/table">
            <a:tbl>
              <a:tblPr>
                <a:noFill/>
                <a:tableStyleId>{454791CA-AB4C-4503-8FFB-05036A5685B7}</a:tableStyleId>
              </a:tblPr>
              <a:tblGrid>
                <a:gridCol w="5439275"/>
                <a:gridCol w="5439275"/>
                <a:gridCol w="5439275"/>
                <a:gridCol w="5439275"/>
              </a:tblGrid>
              <a:tr h="381000">
                <a:tc>
                  <a:txBody>
                    <a:bodyPr/>
                    <a:lstStyle/>
                    <a:p>
                      <a:pPr indent="0" lvl="0" marL="0" rtl="0" algn="ctr">
                        <a:spcBef>
                          <a:spcPts val="0"/>
                        </a:spcBef>
                        <a:spcAft>
                          <a:spcPts val="0"/>
                        </a:spcAft>
                        <a:buNone/>
                      </a:pPr>
                      <a:r>
                        <a:rPr lang="en-US" sz="4000">
                          <a:highlight>
                            <a:schemeClr val="accent6"/>
                          </a:highlight>
                          <a:latin typeface="Source Code Pro Light"/>
                          <a:ea typeface="Source Code Pro Light"/>
                          <a:cs typeface="Source Code Pro Light"/>
                          <a:sym typeface="Source Code Pro Light"/>
                        </a:rPr>
                        <a:t>Alert Name</a:t>
                      </a:r>
                      <a:endParaRPr sz="4000">
                        <a:highlight>
                          <a:schemeClr val="accent6"/>
                        </a:highlight>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highlight>
                            <a:schemeClr val="accent6"/>
                          </a:highlight>
                          <a:latin typeface="Source Code Pro Light"/>
                          <a:ea typeface="Source Code Pro Light"/>
                          <a:cs typeface="Source Code Pro Light"/>
                          <a:sym typeface="Source Code Pro Light"/>
                        </a:rPr>
                        <a:t>Alert </a:t>
                      </a:r>
                      <a:r>
                        <a:rPr lang="en-US" sz="4000">
                          <a:highlight>
                            <a:schemeClr val="accent6"/>
                          </a:highlight>
                          <a:latin typeface="Source Code Pro Light"/>
                          <a:ea typeface="Source Code Pro Light"/>
                          <a:cs typeface="Source Code Pro Light"/>
                          <a:sym typeface="Source Code Pro Light"/>
                        </a:rPr>
                        <a:t>Description</a:t>
                      </a:r>
                      <a:endParaRPr sz="4000">
                        <a:highlight>
                          <a:schemeClr val="accent6"/>
                        </a:highlight>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highlight>
                            <a:schemeClr val="accent6"/>
                          </a:highlight>
                          <a:latin typeface="Source Code Pro Light"/>
                          <a:ea typeface="Source Code Pro Light"/>
                          <a:cs typeface="Source Code Pro Light"/>
                          <a:sym typeface="Source Code Pro Light"/>
                        </a:rPr>
                        <a:t>Alert Baseline</a:t>
                      </a:r>
                      <a:endParaRPr sz="4000">
                        <a:highlight>
                          <a:schemeClr val="accent6"/>
                        </a:highlight>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highlight>
                            <a:schemeClr val="accent6"/>
                          </a:highlight>
                          <a:latin typeface="Source Code Pro Light"/>
                          <a:ea typeface="Source Code Pro Light"/>
                          <a:cs typeface="Source Code Pro Light"/>
                          <a:sym typeface="Source Code Pro Light"/>
                        </a:rPr>
                        <a:t>Alert Threshold</a:t>
                      </a:r>
                      <a:endParaRPr sz="4000">
                        <a:highlight>
                          <a:schemeClr val="accent6"/>
                        </a:highlight>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000">
                          <a:solidFill>
                            <a:srgbClr val="414141"/>
                          </a:solidFill>
                          <a:latin typeface="Source Code Pro Light"/>
                          <a:ea typeface="Source Code Pro Light"/>
                          <a:cs typeface="Source Code Pro Light"/>
                          <a:sym typeface="Source Code Pro Light"/>
                        </a:rPr>
                        <a:t>VSI </a:t>
                      </a:r>
                      <a:r>
                        <a:rPr lang="en-US" sz="4000">
                          <a:solidFill>
                            <a:srgbClr val="414141"/>
                          </a:solidFill>
                          <a:latin typeface="Source Code Pro Light"/>
                          <a:ea typeface="Source Code Pro Light"/>
                          <a:cs typeface="Source Code Pro Light"/>
                          <a:sym typeface="Source Code Pro Light"/>
                        </a:rPr>
                        <a:t>Suspicious Activity- User Account Deleted</a:t>
                      </a:r>
                      <a:r>
                        <a:rPr lang="en-US" sz="4000">
                          <a:solidFill>
                            <a:srgbClr val="414141"/>
                          </a:solidFill>
                          <a:latin typeface="Source Code Pro Light"/>
                          <a:ea typeface="Source Code Pro Light"/>
                          <a:cs typeface="Source Code Pro Light"/>
                          <a:sym typeface="Source Code Pro Light"/>
                        </a:rPr>
                        <a:t> </a:t>
                      </a:r>
                      <a:endParaRPr sz="4000">
                        <a:solidFill>
                          <a:srgbClr val="414141"/>
                        </a:solidFill>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Light"/>
                          <a:ea typeface="Source Code Pro Light"/>
                          <a:cs typeface="Source Code Pro Light"/>
                          <a:sym typeface="Source Code Pro Light"/>
                        </a:rPr>
                        <a:t>Alert for suspicious numbers of accounts being deleted on the server </a:t>
                      </a:r>
                      <a:endParaRPr sz="4000">
                        <a:solidFill>
                          <a:srgbClr val="414141"/>
                        </a:solidFill>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4000">
                          <a:solidFill>
                            <a:srgbClr val="414141"/>
                          </a:solidFill>
                          <a:latin typeface="Source Code Pro Light"/>
                          <a:ea typeface="Source Code Pro Light"/>
                          <a:cs typeface="Source Code Pro Light"/>
                          <a:sym typeface="Source Code Pro Light"/>
                        </a:rPr>
                        <a:t>      9-17</a:t>
                      </a:r>
                      <a:endParaRPr sz="4000">
                        <a:solidFill>
                          <a:srgbClr val="414141"/>
                        </a:solidFill>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Light"/>
                          <a:ea typeface="Source Code Pro Light"/>
                          <a:cs typeface="Source Code Pro Light"/>
                          <a:sym typeface="Source Code Pro Light"/>
                        </a:rPr>
                        <a:t>25</a:t>
                      </a:r>
                      <a:endParaRPr sz="4000">
                        <a:solidFill>
                          <a:srgbClr val="414141"/>
                        </a:solidFill>
                        <a:latin typeface="Source Code Pro Light"/>
                        <a:ea typeface="Source Code Pro Light"/>
                        <a:cs typeface="Source Code Pro Light"/>
                        <a:sym typeface="Source Code Pro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76" name="Google Shape;1476;p101"/>
          <p:cNvSpPr txBox="1"/>
          <p:nvPr/>
        </p:nvSpPr>
        <p:spPr>
          <a:xfrm>
            <a:off x="2020300" y="9014825"/>
            <a:ext cx="8413800" cy="329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t>JUSTIFICATION:</a:t>
            </a:r>
            <a:r>
              <a:rPr b="1" lang="en-US" sz="4000"/>
              <a:t> </a:t>
            </a:r>
            <a:r>
              <a:rPr lang="en-US" sz="4000">
                <a:solidFill>
                  <a:srgbClr val="414141"/>
                </a:solidFill>
                <a:latin typeface="Roboto"/>
                <a:ea typeface="Roboto"/>
                <a:cs typeface="Roboto"/>
                <a:sym typeface="Roboto"/>
              </a:rPr>
              <a:t>We set this threshold high enough to prevent frequent alerts from normal activity, but low enough to trigger warnings for any suspicious behavior.</a:t>
            </a:r>
            <a:endParaRPr sz="3800">
              <a:solidFill>
                <a:srgbClr val="414141"/>
              </a:solidFill>
              <a:latin typeface="Roboto"/>
              <a:ea typeface="Roboto"/>
              <a:cs typeface="Roboto"/>
              <a:sym typeface="Roboto"/>
            </a:endParaRPr>
          </a:p>
        </p:txBody>
      </p:sp>
      <p:pic>
        <p:nvPicPr>
          <p:cNvPr id="1477" name="Google Shape;1477;p101"/>
          <p:cNvPicPr preferRelativeResize="0"/>
          <p:nvPr/>
        </p:nvPicPr>
        <p:blipFill>
          <a:blip r:embed="rId3">
            <a:alphaModFix/>
          </a:blip>
          <a:stretch>
            <a:fillRect/>
          </a:stretch>
        </p:blipFill>
        <p:spPr>
          <a:xfrm>
            <a:off x="10708425" y="9438900"/>
            <a:ext cx="12571625" cy="236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322" name="Shape 1322"/>
        <p:cNvGrpSpPr/>
        <p:nvPr/>
      </p:nvGrpSpPr>
      <p:grpSpPr>
        <a:xfrm>
          <a:off x="0" y="0"/>
          <a:ext cx="0" cy="0"/>
          <a:chOff x="0" y="0"/>
          <a:chExt cx="0" cy="0"/>
        </a:xfrm>
      </p:grpSpPr>
      <p:sp>
        <p:nvSpPr>
          <p:cNvPr id="1323" name="Google Shape;1323;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latin typeface="Source Code Pro Medium"/>
                <a:ea typeface="Source Code Pro Medium"/>
                <a:cs typeface="Source Code Pro Medium"/>
                <a:sym typeface="Source Code Pro Medium"/>
              </a:rPr>
              <a:t>Table of Contents</a:t>
            </a:r>
            <a:endParaRPr>
              <a:solidFill>
                <a:schemeClr val="dk1"/>
              </a:solidFill>
              <a:latin typeface="Source Code Pro Medium"/>
              <a:ea typeface="Source Code Pro Medium"/>
              <a:cs typeface="Source Code Pro Medium"/>
              <a:sym typeface="Source Code Pro Medium"/>
            </a:endParaRPr>
          </a:p>
        </p:txBody>
      </p:sp>
      <p:sp>
        <p:nvSpPr>
          <p:cNvPr id="1324" name="Google Shape;1324;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solidFill>
                  <a:schemeClr val="dk1"/>
                </a:solidFill>
                <a:latin typeface="Source Code Pro Medium"/>
                <a:ea typeface="Source Code Pro Medium"/>
                <a:cs typeface="Source Code Pro Medium"/>
                <a:sym typeface="Source Code Pro Medium"/>
              </a:rPr>
              <a:t>      This presentation contains the following resources: </a:t>
            </a:r>
            <a:endParaRPr>
              <a:solidFill>
                <a:schemeClr val="dk1"/>
              </a:solidFill>
              <a:latin typeface="Source Code Pro Medium"/>
              <a:ea typeface="Source Code Pro Medium"/>
              <a:cs typeface="Source Code Pro Medium"/>
              <a:sym typeface="Source Code Pro Medium"/>
            </a:endParaRPr>
          </a:p>
        </p:txBody>
      </p:sp>
      <p:sp>
        <p:nvSpPr>
          <p:cNvPr id="1325" name="Google Shape;1325;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6" name="Google Shape;1326;p84"/>
          <p:cNvSpPr txBox="1"/>
          <p:nvPr>
            <p:ph idx="3" type="subTitle"/>
          </p:nvPr>
        </p:nvSpPr>
        <p:spPr>
          <a:xfrm>
            <a:off x="1930900" y="5288475"/>
            <a:ext cx="5709900" cy="42276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lang="en-US" sz="4900">
                <a:latin typeface="Source Code Pro Medium"/>
                <a:ea typeface="Source Code Pro Medium"/>
                <a:cs typeface="Source Code Pro Medium"/>
                <a:sym typeface="Source Code Pro Medium"/>
              </a:rPr>
              <a:t>Monitoring Environment </a:t>
            </a:r>
            <a:endParaRPr sz="49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b="1"/>
          </a:p>
        </p:txBody>
      </p:sp>
      <p:sp>
        <p:nvSpPr>
          <p:cNvPr id="1327" name="Google Shape;1327;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lang="en-US" sz="4900">
                <a:solidFill>
                  <a:schemeClr val="dk1"/>
                </a:solidFill>
                <a:latin typeface="Source Code Pro Medium"/>
                <a:ea typeface="Source Code Pro Medium"/>
                <a:cs typeface="Source Code Pro Medium"/>
                <a:sym typeface="Source Code Pro Medium"/>
              </a:rPr>
              <a:t>Apache Logs &amp; Dashboard</a:t>
            </a:r>
            <a:endParaRPr sz="4900">
              <a:latin typeface="Source Code Pro Medium"/>
              <a:ea typeface="Source Code Pro Medium"/>
              <a:cs typeface="Source Code Pro Medium"/>
              <a:sym typeface="Source Code Pro Medium"/>
            </a:endParaRPr>
          </a:p>
        </p:txBody>
      </p:sp>
      <p:sp>
        <p:nvSpPr>
          <p:cNvPr id="1328" name="Google Shape;1328;p84"/>
          <p:cNvSpPr txBox="1"/>
          <p:nvPr>
            <p:ph idx="4" type="subTitle"/>
          </p:nvPr>
        </p:nvSpPr>
        <p:spPr>
          <a:xfrm>
            <a:off x="9544397" y="52884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lang="en-US" sz="4900">
                <a:latin typeface="Source Code Pro Medium"/>
                <a:ea typeface="Source Code Pro Medium"/>
                <a:cs typeface="Source Code Pro Medium"/>
                <a:sym typeface="Source Code Pro Medium"/>
              </a:rPr>
              <a:t>Windows Logs &amp; Dashboard</a:t>
            </a:r>
            <a:endParaRPr sz="49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9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900">
              <a:latin typeface="Source Code Pro Medium"/>
              <a:ea typeface="Source Code Pro Medium"/>
              <a:cs typeface="Source Code Pro Medium"/>
              <a:sym typeface="Source Code Pro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481" name="Shape 1481"/>
        <p:cNvGrpSpPr/>
        <p:nvPr/>
      </p:nvGrpSpPr>
      <p:grpSpPr>
        <a:xfrm>
          <a:off x="0" y="0"/>
          <a:ext cx="0" cy="0"/>
          <a:chOff x="0" y="0"/>
          <a:chExt cx="0" cy="0"/>
        </a:xfrm>
      </p:grpSpPr>
      <p:sp>
        <p:nvSpPr>
          <p:cNvPr id="1482" name="Google Shape;1482;p10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83" name="Google Shape;1483;p102"/>
          <p:cNvSpPr txBox="1"/>
          <p:nvPr>
            <p:ph type="title"/>
          </p:nvPr>
        </p:nvSpPr>
        <p:spPr>
          <a:xfrm>
            <a:off x="731343" y="4936267"/>
            <a:ext cx="22914900" cy="27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9000">
                <a:solidFill>
                  <a:schemeClr val="lt1"/>
                </a:solidFill>
                <a:latin typeface="Source Code Pro SemiBold"/>
                <a:ea typeface="Source Code Pro SemiBold"/>
                <a:cs typeface="Source Code Pro SemiBold"/>
                <a:sym typeface="Source Code Pro SemiBold"/>
              </a:rPr>
              <a:t>Dashboard - Windows</a:t>
            </a:r>
            <a:endParaRPr sz="9000">
              <a:latin typeface="Source Code Pro SemiBold"/>
              <a:ea typeface="Source Code Pro SemiBold"/>
              <a:cs typeface="Source Code Pro SemiBold"/>
              <a:sym typeface="Source Code Pro SemiBold"/>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0" name="Google Shape;1490;p10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91" name="Google Shape;1491;p103"/>
          <p:cNvPicPr preferRelativeResize="0"/>
          <p:nvPr/>
        </p:nvPicPr>
        <p:blipFill>
          <a:blip r:embed="rId3">
            <a:alphaModFix/>
          </a:blip>
          <a:stretch>
            <a:fillRect/>
          </a:stretch>
        </p:blipFill>
        <p:spPr>
          <a:xfrm>
            <a:off x="1039925" y="1283538"/>
            <a:ext cx="22297801" cy="11148925"/>
          </a:xfrm>
          <a:prstGeom prst="rect">
            <a:avLst/>
          </a:prstGeom>
          <a:noFill/>
          <a:ln>
            <a:noFill/>
          </a:ln>
        </p:spPr>
      </p:pic>
      <p:sp>
        <p:nvSpPr>
          <p:cNvPr id="1492" name="Google Shape;1492;p103"/>
          <p:cNvSpPr txBox="1"/>
          <p:nvPr/>
        </p:nvSpPr>
        <p:spPr>
          <a:xfrm>
            <a:off x="3986250" y="1708150"/>
            <a:ext cx="14739600" cy="1023600"/>
          </a:xfrm>
          <a:prstGeom prst="rect">
            <a:avLst/>
          </a:prstGeom>
          <a:solidFill>
            <a:srgbClr val="99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solidFill>
                  <a:schemeClr val="lt1"/>
                </a:solidFill>
              </a:rPr>
              <a:t>Windows Server Monitoring Dashboard</a:t>
            </a:r>
            <a:endParaRPr sz="5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497" name="Shape 1497"/>
        <p:cNvGrpSpPr/>
        <p:nvPr/>
      </p:nvGrpSpPr>
      <p:grpSpPr>
        <a:xfrm>
          <a:off x="0" y="0"/>
          <a:ext cx="0" cy="0"/>
          <a:chOff x="0" y="0"/>
          <a:chExt cx="0" cy="0"/>
        </a:xfrm>
      </p:grpSpPr>
      <p:pic>
        <p:nvPicPr>
          <p:cNvPr id="1498" name="Google Shape;1498;p104"/>
          <p:cNvPicPr preferRelativeResize="0"/>
          <p:nvPr/>
        </p:nvPicPr>
        <p:blipFill>
          <a:blip r:embed="rId3">
            <a:alphaModFix/>
          </a:blip>
          <a:stretch>
            <a:fillRect/>
          </a:stretch>
        </p:blipFill>
        <p:spPr>
          <a:xfrm>
            <a:off x="321925" y="761988"/>
            <a:ext cx="11614400" cy="6139425"/>
          </a:xfrm>
          <a:prstGeom prst="rect">
            <a:avLst/>
          </a:prstGeom>
          <a:noFill/>
          <a:ln>
            <a:noFill/>
          </a:ln>
        </p:spPr>
      </p:pic>
      <p:pic>
        <p:nvPicPr>
          <p:cNvPr id="1499" name="Google Shape;1499;p104"/>
          <p:cNvPicPr preferRelativeResize="0"/>
          <p:nvPr/>
        </p:nvPicPr>
        <p:blipFill>
          <a:blip r:embed="rId4">
            <a:alphaModFix/>
          </a:blip>
          <a:stretch>
            <a:fillRect/>
          </a:stretch>
        </p:blipFill>
        <p:spPr>
          <a:xfrm>
            <a:off x="12415900" y="5677976"/>
            <a:ext cx="11614400" cy="6015516"/>
          </a:xfrm>
          <a:prstGeom prst="rect">
            <a:avLst/>
          </a:prstGeom>
          <a:noFill/>
          <a:ln>
            <a:noFill/>
          </a:ln>
        </p:spPr>
      </p:pic>
      <p:sp>
        <p:nvSpPr>
          <p:cNvPr id="1500" name="Google Shape;1500;p104"/>
          <p:cNvSpPr txBox="1"/>
          <p:nvPr/>
        </p:nvSpPr>
        <p:spPr>
          <a:xfrm>
            <a:off x="12776900" y="1427475"/>
            <a:ext cx="10743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latin typeface="Source Code Pro Medium"/>
                <a:ea typeface="Source Code Pro Medium"/>
                <a:cs typeface="Source Code Pro Medium"/>
                <a:sym typeface="Source Code Pro Medium"/>
              </a:rPr>
              <a:t>Line Chart for Different Signatures and Users Over Time</a:t>
            </a:r>
            <a:endParaRPr sz="6000">
              <a:latin typeface="Source Code Pro Medium"/>
              <a:ea typeface="Source Code Pro Medium"/>
              <a:cs typeface="Source Code Pro Medium"/>
              <a:sym typeface="Source Code Pro Medium"/>
            </a:endParaRPr>
          </a:p>
        </p:txBody>
      </p:sp>
      <p:sp>
        <p:nvSpPr>
          <p:cNvPr id="1501" name="Google Shape;1501;p104"/>
          <p:cNvSpPr txBox="1"/>
          <p:nvPr/>
        </p:nvSpPr>
        <p:spPr>
          <a:xfrm>
            <a:off x="965025" y="7936200"/>
            <a:ext cx="10971300" cy="501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5000">
                <a:solidFill>
                  <a:schemeClr val="dk1"/>
                </a:solidFill>
                <a:latin typeface="Source Code Pro"/>
                <a:ea typeface="Source Code Pro"/>
                <a:cs typeface="Source Code Pro"/>
                <a:sym typeface="Source Code Pro"/>
              </a:rPr>
              <a:t>Over time</a:t>
            </a:r>
            <a:r>
              <a:rPr lang="en-US" sz="5000">
                <a:solidFill>
                  <a:schemeClr val="dk1"/>
                </a:solidFill>
                <a:latin typeface="Source Code Pro"/>
                <a:ea typeface="Source Code Pro"/>
                <a:cs typeface="Source Code Pro"/>
                <a:sym typeface="Source Code Pro"/>
              </a:rPr>
              <a:t> Different Signatures and Different Users continuously overlapped each other with the category of OTHER at the highest count. </a:t>
            </a:r>
            <a:endParaRPr sz="50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506" name="Shape 1506"/>
        <p:cNvGrpSpPr/>
        <p:nvPr/>
      </p:nvGrpSpPr>
      <p:grpSpPr>
        <a:xfrm>
          <a:off x="0" y="0"/>
          <a:ext cx="0" cy="0"/>
          <a:chOff x="0" y="0"/>
          <a:chExt cx="0" cy="0"/>
        </a:xfrm>
      </p:grpSpPr>
      <p:pic>
        <p:nvPicPr>
          <p:cNvPr id="1507" name="Google Shape;1507;p105"/>
          <p:cNvPicPr preferRelativeResize="0"/>
          <p:nvPr/>
        </p:nvPicPr>
        <p:blipFill>
          <a:blip r:embed="rId3">
            <a:alphaModFix/>
          </a:blip>
          <a:stretch>
            <a:fillRect/>
          </a:stretch>
        </p:blipFill>
        <p:spPr>
          <a:xfrm>
            <a:off x="392175" y="7261000"/>
            <a:ext cx="12074151" cy="6321973"/>
          </a:xfrm>
          <a:prstGeom prst="rect">
            <a:avLst/>
          </a:prstGeom>
          <a:noFill/>
          <a:ln>
            <a:noFill/>
          </a:ln>
        </p:spPr>
      </p:pic>
      <p:pic>
        <p:nvPicPr>
          <p:cNvPr id="1508" name="Google Shape;1508;p105"/>
          <p:cNvPicPr preferRelativeResize="0"/>
          <p:nvPr/>
        </p:nvPicPr>
        <p:blipFill>
          <a:blip r:embed="rId4">
            <a:alphaModFix/>
          </a:blip>
          <a:stretch>
            <a:fillRect/>
          </a:stretch>
        </p:blipFill>
        <p:spPr>
          <a:xfrm>
            <a:off x="11821750" y="347425"/>
            <a:ext cx="12074151" cy="6401734"/>
          </a:xfrm>
          <a:prstGeom prst="rect">
            <a:avLst/>
          </a:prstGeom>
          <a:noFill/>
          <a:ln>
            <a:noFill/>
          </a:ln>
        </p:spPr>
      </p:pic>
      <p:sp>
        <p:nvSpPr>
          <p:cNvPr id="1509" name="Google Shape;1509;p105"/>
          <p:cNvSpPr txBox="1"/>
          <p:nvPr/>
        </p:nvSpPr>
        <p:spPr>
          <a:xfrm>
            <a:off x="392175" y="1839788"/>
            <a:ext cx="10972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000">
                <a:latin typeface="Source Code Pro Medium"/>
                <a:ea typeface="Source Code Pro Medium"/>
                <a:cs typeface="Source Code Pro Medium"/>
                <a:sym typeface="Source Code Pro Medium"/>
              </a:rPr>
              <a:t>Pie Chart for Different Signatures &amp; Different Users</a:t>
            </a:r>
            <a:endParaRPr sz="7000">
              <a:latin typeface="Source Code Pro Medium"/>
              <a:ea typeface="Source Code Pro Medium"/>
              <a:cs typeface="Source Code Pro Medium"/>
              <a:sym typeface="Source Code Pro Medium"/>
            </a:endParaRPr>
          </a:p>
        </p:txBody>
      </p:sp>
      <p:sp>
        <p:nvSpPr>
          <p:cNvPr id="1510" name="Google Shape;1510;p105"/>
          <p:cNvSpPr txBox="1"/>
          <p:nvPr/>
        </p:nvSpPr>
        <p:spPr>
          <a:xfrm>
            <a:off x="13468025" y="7710375"/>
            <a:ext cx="10972500" cy="480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000">
                <a:latin typeface="Source Code Pro"/>
                <a:ea typeface="Source Code Pro"/>
                <a:cs typeface="Source Code Pro"/>
                <a:sym typeface="Source Code Pro"/>
              </a:rPr>
              <a:t>Count for Different Signatures was within the range of 309-342 hile the count for Different Users was within the range of 263-354.</a:t>
            </a:r>
            <a:endParaRPr sz="5000">
              <a:latin typeface="Source Code Pro"/>
              <a:ea typeface="Source Code Pro"/>
              <a:cs typeface="Source Code Pro"/>
              <a:sym typeface="Source Code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515" name="Shape 1515"/>
        <p:cNvGrpSpPr/>
        <p:nvPr/>
      </p:nvGrpSpPr>
      <p:grpSpPr>
        <a:xfrm>
          <a:off x="0" y="0"/>
          <a:ext cx="0" cy="0"/>
          <a:chOff x="0" y="0"/>
          <a:chExt cx="0" cy="0"/>
        </a:xfrm>
      </p:grpSpPr>
      <p:pic>
        <p:nvPicPr>
          <p:cNvPr id="1516" name="Google Shape;1516;p106"/>
          <p:cNvPicPr preferRelativeResize="0"/>
          <p:nvPr/>
        </p:nvPicPr>
        <p:blipFill>
          <a:blip r:embed="rId3">
            <a:alphaModFix/>
          </a:blip>
          <a:stretch>
            <a:fillRect/>
          </a:stretch>
        </p:blipFill>
        <p:spPr>
          <a:xfrm>
            <a:off x="243938" y="5775525"/>
            <a:ext cx="23889774" cy="6219350"/>
          </a:xfrm>
          <a:prstGeom prst="rect">
            <a:avLst/>
          </a:prstGeom>
          <a:noFill/>
          <a:ln>
            <a:noFill/>
          </a:ln>
        </p:spPr>
      </p:pic>
      <p:sp>
        <p:nvSpPr>
          <p:cNvPr id="1517" name="Google Shape;1517;p106"/>
          <p:cNvSpPr txBox="1"/>
          <p:nvPr/>
        </p:nvSpPr>
        <p:spPr>
          <a:xfrm>
            <a:off x="2849925" y="1815925"/>
            <a:ext cx="18786000" cy="310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7000">
                <a:latin typeface="Source Code Pro Medium"/>
                <a:ea typeface="Source Code Pro Medium"/>
                <a:cs typeface="Source Code Pro Medium"/>
                <a:sym typeface="Source Code Pro Medium"/>
              </a:rPr>
              <a:t>Single Point Data of Special privileges assigned to new logon.</a:t>
            </a:r>
            <a:endParaRPr sz="70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5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521" name="Shape 1521"/>
        <p:cNvGrpSpPr/>
        <p:nvPr/>
      </p:nvGrpSpPr>
      <p:grpSpPr>
        <a:xfrm>
          <a:off x="0" y="0"/>
          <a:ext cx="0" cy="0"/>
          <a:chOff x="0" y="0"/>
          <a:chExt cx="0" cy="0"/>
        </a:xfrm>
      </p:grpSpPr>
      <p:sp>
        <p:nvSpPr>
          <p:cNvPr id="1522" name="Google Shape;1522;p10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23" name="Google Shape;1523;p107"/>
          <p:cNvSpPr txBox="1"/>
          <p:nvPr>
            <p:ph type="title"/>
          </p:nvPr>
        </p:nvSpPr>
        <p:spPr>
          <a:xfrm>
            <a:off x="731343" y="4936267"/>
            <a:ext cx="22914900" cy="27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9000">
                <a:solidFill>
                  <a:schemeClr val="lt1"/>
                </a:solidFill>
                <a:latin typeface="Source Code Pro SemiBold"/>
                <a:ea typeface="Source Code Pro SemiBold"/>
                <a:cs typeface="Source Code Pro SemiBold"/>
                <a:sym typeface="Source Code Pro SemiBold"/>
              </a:rPr>
              <a:t>Apache Logs</a:t>
            </a:r>
            <a:endParaRPr sz="9000">
              <a:latin typeface="Source Code Pro SemiBold"/>
              <a:ea typeface="Source Code Pro SemiBold"/>
              <a:cs typeface="Source Code Pro SemiBold"/>
              <a:sym typeface="Source Code Pro SemiBold"/>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528" name="Shape 1528"/>
        <p:cNvGrpSpPr/>
        <p:nvPr/>
      </p:nvGrpSpPr>
      <p:grpSpPr>
        <a:xfrm>
          <a:off x="0" y="0"/>
          <a:ext cx="0" cy="0"/>
          <a:chOff x="0" y="0"/>
          <a:chExt cx="0" cy="0"/>
        </a:xfrm>
      </p:grpSpPr>
      <p:sp>
        <p:nvSpPr>
          <p:cNvPr id="1529" name="Google Shape;1529;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0" name="Google Shape;1530;p108"/>
          <p:cNvSpPr txBox="1"/>
          <p:nvPr/>
        </p:nvSpPr>
        <p:spPr>
          <a:xfrm>
            <a:off x="3454475" y="4346900"/>
            <a:ext cx="174687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0">
                <a:latin typeface="Source Code Pro SemiBold"/>
                <a:ea typeface="Source Code Pro SemiBold"/>
                <a:cs typeface="Source Code Pro SemiBold"/>
                <a:sym typeface="Source Code Pro SemiBold"/>
              </a:rPr>
              <a:t>Images of Reports &amp; Alerts Created for Apache Logs</a:t>
            </a:r>
            <a:endParaRPr sz="8000">
              <a:latin typeface="Source Code Pro SemiBold"/>
              <a:ea typeface="Source Code Pro SemiBold"/>
              <a:cs typeface="Source Code Pro SemiBold"/>
              <a:sym typeface="Source Code Pro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534" name="Shape 1534"/>
        <p:cNvGrpSpPr/>
        <p:nvPr/>
      </p:nvGrpSpPr>
      <p:grpSpPr>
        <a:xfrm>
          <a:off x="0" y="0"/>
          <a:ext cx="0" cy="0"/>
          <a:chOff x="0" y="0"/>
          <a:chExt cx="0" cy="0"/>
        </a:xfrm>
      </p:grpSpPr>
      <p:sp>
        <p:nvSpPr>
          <p:cNvPr id="1535" name="Google Shape;1535;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36" name="Google Shape;1536;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7" name="Google Shape;1537;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latin typeface="Source Code Pro Medium"/>
                <a:ea typeface="Source Code Pro Medium"/>
                <a:cs typeface="Source Code Pro Medium"/>
                <a:sym typeface="Source Code Pro Medium"/>
              </a:rPr>
              <a:t>            </a:t>
            </a:r>
            <a:endParaRPr sz="4400">
              <a:latin typeface="Source Code Pro Medium"/>
              <a:ea typeface="Source Code Pro Medium"/>
              <a:cs typeface="Source Code Pro Medium"/>
              <a:sym typeface="Source Code Pro Medium"/>
            </a:endParaRPr>
          </a:p>
          <a:p>
            <a:pPr indent="0" lvl="0" marL="0" rtl="0" algn="l">
              <a:spcBef>
                <a:spcPts val="1200"/>
              </a:spcBef>
              <a:spcAft>
                <a:spcPts val="0"/>
              </a:spcAft>
              <a:buNone/>
            </a:pPr>
            <a:r>
              <a:rPr lang="en-US" sz="4400">
                <a:latin typeface="Source Code Pro Medium"/>
                <a:ea typeface="Source Code Pro Medium"/>
                <a:cs typeface="Source Code Pro Medium"/>
                <a:sym typeface="Source Code Pro Medium"/>
              </a:rPr>
              <a:t>              </a:t>
            </a:r>
            <a:r>
              <a:rPr lang="en-US" sz="4400">
                <a:latin typeface="Source Code Pro Medium"/>
                <a:ea typeface="Source Code Pro Medium"/>
                <a:cs typeface="Source Code Pro Medium"/>
                <a:sym typeface="Source Code Pro Medium"/>
              </a:rPr>
              <a:t>Designed the following reports:</a:t>
            </a:r>
            <a:endParaRPr sz="4400">
              <a:latin typeface="Source Code Pro Medium"/>
              <a:ea typeface="Source Code Pro Medium"/>
              <a:cs typeface="Source Code Pro Medium"/>
              <a:sym typeface="Source Code Pro Medium"/>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38" name="Google Shape;1538;p109"/>
          <p:cNvGraphicFramePr/>
          <p:nvPr/>
        </p:nvGraphicFramePr>
        <p:xfrm>
          <a:off x="1191013" y="5097125"/>
          <a:ext cx="3000000" cy="3000000"/>
        </p:xfrm>
        <a:graphic>
          <a:graphicData uri="http://schemas.openxmlformats.org/drawingml/2006/table">
            <a:tbl>
              <a:tblPr>
                <a:noFill/>
                <a:tableStyleId>{454791CA-AB4C-4503-8FFB-05036A5685B7}</a:tableStyleId>
              </a:tblPr>
              <a:tblGrid>
                <a:gridCol w="10878550"/>
                <a:gridCol w="10878550"/>
              </a:tblGrid>
              <a:tr h="381000">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Report Name</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highlight>
                            <a:schemeClr val="accent6"/>
                          </a:highlight>
                          <a:latin typeface="Roboto"/>
                          <a:ea typeface="Roboto"/>
                          <a:cs typeface="Roboto"/>
                          <a:sym typeface="Roboto"/>
                        </a:rPr>
                        <a:t>Report </a:t>
                      </a:r>
                      <a:r>
                        <a:rPr lang="en-US" sz="4400">
                          <a:highlight>
                            <a:schemeClr val="accent6"/>
                          </a:highlight>
                          <a:latin typeface="Roboto"/>
                          <a:ea typeface="Roboto"/>
                          <a:cs typeface="Roboto"/>
                          <a:sym typeface="Roboto"/>
                        </a:rPr>
                        <a:t>Description</a:t>
                      </a:r>
                      <a:endParaRPr sz="4400">
                        <a:highlight>
                          <a:schemeClr val="accent6"/>
                        </a:highlight>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HTTP Methods</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Shows a table of different HTTP methods (GET, POST, HEAD)</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TOP 10 Domains Count of each HTTP response</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Shows top 10 domains that refer to VSI’s website</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l">
                        <a:lnSpc>
                          <a:spcPct val="115000"/>
                        </a:lnSpc>
                        <a:spcBef>
                          <a:spcPts val="0"/>
                        </a:spcBef>
                        <a:spcAft>
                          <a:spcPts val="0"/>
                        </a:spcAft>
                        <a:buNone/>
                      </a:pPr>
                      <a:r>
                        <a:rPr lang="en-US" sz="4000">
                          <a:solidFill>
                            <a:srgbClr val="414141"/>
                          </a:solidFill>
                          <a:latin typeface="Source Code Pro"/>
                          <a:ea typeface="Source Code Pro"/>
                          <a:cs typeface="Source Code Pro"/>
                          <a:sym typeface="Source Code Pro"/>
                        </a:rPr>
                        <a:t>    </a:t>
                      </a:r>
                      <a:r>
                        <a:rPr lang="en-US" sz="4000">
                          <a:solidFill>
                            <a:srgbClr val="414141"/>
                          </a:solidFill>
                          <a:latin typeface="Source Code Pro"/>
                          <a:ea typeface="Source Code Pro"/>
                          <a:cs typeface="Source Code Pro"/>
                          <a:sym typeface="Source Code Pro"/>
                        </a:rPr>
                        <a:t>Count of each HTTP response</a:t>
                      </a:r>
                      <a:endParaRPr sz="3600">
                        <a:solidFill>
                          <a:srgbClr val="414141"/>
                        </a:solidFill>
                        <a:highlight>
                          <a:schemeClr val="lt1"/>
                        </a:highlight>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Shows the count of each HTTP response code</a:t>
                      </a:r>
                      <a:endParaRPr sz="4000">
                        <a:solidFill>
                          <a:srgbClr val="414141"/>
                        </a:solidFill>
                        <a:latin typeface="Source Code Pro"/>
                        <a:ea typeface="Source Code Pro"/>
                        <a:cs typeface="Source Code Pro"/>
                        <a:sym typeface="Source Code Pr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543" name="Shape 1543"/>
        <p:cNvGrpSpPr/>
        <p:nvPr/>
      </p:nvGrpSpPr>
      <p:grpSpPr>
        <a:xfrm>
          <a:off x="0" y="0"/>
          <a:ext cx="0" cy="0"/>
          <a:chOff x="0" y="0"/>
          <a:chExt cx="0" cy="0"/>
        </a:xfrm>
      </p:grpSpPr>
      <p:sp>
        <p:nvSpPr>
          <p:cNvPr id="1544" name="Google Shape;1544;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45" name="Google Shape;1545;p110"/>
          <p:cNvPicPr preferRelativeResize="0"/>
          <p:nvPr/>
        </p:nvPicPr>
        <p:blipFill>
          <a:blip r:embed="rId3">
            <a:alphaModFix/>
          </a:blip>
          <a:stretch>
            <a:fillRect/>
          </a:stretch>
        </p:blipFill>
        <p:spPr>
          <a:xfrm>
            <a:off x="328250" y="1667375"/>
            <a:ext cx="23317950" cy="11286625"/>
          </a:xfrm>
          <a:prstGeom prst="rect">
            <a:avLst/>
          </a:prstGeom>
          <a:noFill/>
          <a:ln>
            <a:noFill/>
          </a:ln>
        </p:spPr>
      </p:pic>
      <p:sp>
        <p:nvSpPr>
          <p:cNvPr id="1546" name="Google Shape;1546;p110"/>
          <p:cNvSpPr txBox="1"/>
          <p:nvPr/>
        </p:nvSpPr>
        <p:spPr>
          <a:xfrm>
            <a:off x="7468575" y="476250"/>
            <a:ext cx="8633700" cy="9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6000">
                <a:solidFill>
                  <a:schemeClr val="dk1"/>
                </a:solidFill>
                <a:latin typeface="Source Code Pro"/>
                <a:ea typeface="Source Code Pro"/>
                <a:cs typeface="Source Code Pro"/>
                <a:sym typeface="Source Code Pro"/>
              </a:rPr>
              <a:t>HTTP Methods</a:t>
            </a:r>
            <a:endParaRPr sz="60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30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551" name="Shape 1551"/>
        <p:cNvGrpSpPr/>
        <p:nvPr/>
      </p:nvGrpSpPr>
      <p:grpSpPr>
        <a:xfrm>
          <a:off x="0" y="0"/>
          <a:ext cx="0" cy="0"/>
          <a:chOff x="0" y="0"/>
          <a:chExt cx="0" cy="0"/>
        </a:xfrm>
      </p:grpSpPr>
      <p:sp>
        <p:nvSpPr>
          <p:cNvPr id="1552" name="Google Shape;1552;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53" name="Google Shape;1553;p111"/>
          <p:cNvPicPr preferRelativeResize="0"/>
          <p:nvPr/>
        </p:nvPicPr>
        <p:blipFill>
          <a:blip r:embed="rId3">
            <a:alphaModFix/>
          </a:blip>
          <a:stretch>
            <a:fillRect/>
          </a:stretch>
        </p:blipFill>
        <p:spPr>
          <a:xfrm>
            <a:off x="470525" y="1703776"/>
            <a:ext cx="23436591" cy="11250225"/>
          </a:xfrm>
          <a:prstGeom prst="rect">
            <a:avLst/>
          </a:prstGeom>
          <a:noFill/>
          <a:ln>
            <a:noFill/>
          </a:ln>
        </p:spPr>
      </p:pic>
      <p:sp>
        <p:nvSpPr>
          <p:cNvPr id="1554" name="Google Shape;1554;p111"/>
          <p:cNvSpPr txBox="1"/>
          <p:nvPr/>
        </p:nvSpPr>
        <p:spPr>
          <a:xfrm>
            <a:off x="7468575" y="309300"/>
            <a:ext cx="8633700" cy="9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solidFill>
                  <a:schemeClr val="dk1"/>
                </a:solidFill>
                <a:latin typeface="Source Code Pro"/>
                <a:ea typeface="Source Code Pro"/>
                <a:cs typeface="Source Code Pro"/>
                <a:sym typeface="Source Code Pro"/>
              </a:rPr>
              <a:t>Top 10 Domains</a:t>
            </a:r>
            <a:endParaRPr sz="60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3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333" name="Shape 1333"/>
        <p:cNvGrpSpPr/>
        <p:nvPr/>
      </p:nvGrpSpPr>
      <p:grpSpPr>
        <a:xfrm>
          <a:off x="0" y="0"/>
          <a:ext cx="0" cy="0"/>
          <a:chOff x="0" y="0"/>
          <a:chExt cx="0" cy="0"/>
        </a:xfrm>
      </p:grpSpPr>
      <p:sp>
        <p:nvSpPr>
          <p:cNvPr id="1334" name="Google Shape;1334;p8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latin typeface="Source Code Pro Medium"/>
                <a:ea typeface="Source Code Pro Medium"/>
                <a:cs typeface="Source Code Pro Medium"/>
                <a:sym typeface="Source Code Pro Medium"/>
              </a:rPr>
              <a:t>Table of Contents (cont.)</a:t>
            </a:r>
            <a:endParaRPr>
              <a:solidFill>
                <a:schemeClr val="dk1"/>
              </a:solidFill>
              <a:latin typeface="Source Code Pro Medium"/>
              <a:ea typeface="Source Code Pro Medium"/>
              <a:cs typeface="Source Code Pro Medium"/>
              <a:sym typeface="Source Code Pro Medium"/>
            </a:endParaRPr>
          </a:p>
        </p:txBody>
      </p:sp>
      <p:sp>
        <p:nvSpPr>
          <p:cNvPr id="1335" name="Google Shape;1335;p85"/>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solidFill>
                  <a:schemeClr val="dk1"/>
                </a:solidFill>
                <a:latin typeface="Source Code Pro Medium"/>
                <a:ea typeface="Source Code Pro Medium"/>
                <a:cs typeface="Source Code Pro Medium"/>
                <a:sym typeface="Source Code Pro Medium"/>
              </a:rPr>
              <a:t>      This presentation contains the following resources: </a:t>
            </a:r>
            <a:endParaRPr>
              <a:solidFill>
                <a:schemeClr val="dk1"/>
              </a:solidFill>
              <a:latin typeface="Source Code Pro Medium"/>
              <a:ea typeface="Source Code Pro Medium"/>
              <a:cs typeface="Source Code Pro Medium"/>
              <a:sym typeface="Source Code Pro Medium"/>
            </a:endParaRPr>
          </a:p>
        </p:txBody>
      </p:sp>
      <p:sp>
        <p:nvSpPr>
          <p:cNvPr id="1336" name="Google Shape;1336;p8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37" name="Google Shape;1337;p85"/>
          <p:cNvSpPr txBox="1"/>
          <p:nvPr>
            <p:ph idx="3" type="subTitle"/>
          </p:nvPr>
        </p:nvSpPr>
        <p:spPr>
          <a:xfrm>
            <a:off x="1930900" y="5288475"/>
            <a:ext cx="5709900" cy="42276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1100"/>
              <a:buFont typeface="Arial"/>
              <a:buNone/>
            </a:pPr>
            <a:r>
              <a:rPr lang="en-US" sz="4900">
                <a:solidFill>
                  <a:schemeClr val="dk1"/>
                </a:solidFill>
                <a:latin typeface="Source Code Pro Medium"/>
                <a:ea typeface="Source Code Pro Medium"/>
                <a:cs typeface="Source Code Pro Medium"/>
                <a:sym typeface="Source Code Pro Medium"/>
              </a:rPr>
              <a:t>Attack Analysis for Windows &amp; Apache</a:t>
            </a:r>
            <a:endParaRPr sz="4900">
              <a:solidFill>
                <a:schemeClr val="dk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900">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b="1"/>
          </a:p>
        </p:txBody>
      </p:sp>
      <p:sp>
        <p:nvSpPr>
          <p:cNvPr id="1338" name="Google Shape;1338;p85"/>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lang="en-US" sz="4900">
                <a:latin typeface="Source Code Pro Medium"/>
                <a:ea typeface="Source Code Pro Medium"/>
                <a:cs typeface="Source Code Pro Medium"/>
                <a:sym typeface="Source Code Pro Medium"/>
              </a:rPr>
              <a:t>Q&amp;A</a:t>
            </a:r>
            <a:endParaRPr sz="4900">
              <a:latin typeface="Source Code Pro Medium"/>
              <a:ea typeface="Source Code Pro Medium"/>
              <a:cs typeface="Source Code Pro Medium"/>
              <a:sym typeface="Source Code Pro Medium"/>
            </a:endParaRPr>
          </a:p>
        </p:txBody>
      </p:sp>
      <p:sp>
        <p:nvSpPr>
          <p:cNvPr id="1339" name="Google Shape;1339;p85"/>
          <p:cNvSpPr txBox="1"/>
          <p:nvPr>
            <p:ph idx="4" type="subTitle"/>
          </p:nvPr>
        </p:nvSpPr>
        <p:spPr>
          <a:xfrm>
            <a:off x="9544397" y="52884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lang="en-US" sz="4900">
                <a:latin typeface="Source Code Pro Medium"/>
                <a:ea typeface="Source Code Pro Medium"/>
                <a:cs typeface="Source Code Pro Medium"/>
                <a:sym typeface="Source Code Pro Medium"/>
              </a:rPr>
              <a:t>Project 3 Summary (Findings)</a:t>
            </a:r>
            <a:endParaRPr sz="4900">
              <a:latin typeface="Source Code Pro Medium"/>
              <a:ea typeface="Source Code Pro Medium"/>
              <a:cs typeface="Source Code Pro Medium"/>
              <a:sym typeface="Source Code Pro Medium"/>
            </a:endParaRPr>
          </a:p>
        </p:txBody>
      </p:sp>
      <p:sp>
        <p:nvSpPr>
          <p:cNvPr id="1340" name="Google Shape;1340;p85"/>
          <p:cNvSpPr txBox="1"/>
          <p:nvPr/>
        </p:nvSpPr>
        <p:spPr>
          <a:xfrm>
            <a:off x="1373750" y="3724625"/>
            <a:ext cx="1149900" cy="9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highlight>
                  <a:srgbClr val="F7EF6A"/>
                </a:highlight>
              </a:rPr>
              <a:t>04 </a:t>
            </a:r>
            <a:endParaRPr sz="5100">
              <a:highlight>
                <a:srgbClr val="F7EF6A"/>
              </a:highlight>
            </a:endParaRPr>
          </a:p>
        </p:txBody>
      </p:sp>
      <p:sp>
        <p:nvSpPr>
          <p:cNvPr id="1341" name="Google Shape;1341;p85"/>
          <p:cNvSpPr txBox="1"/>
          <p:nvPr/>
        </p:nvSpPr>
        <p:spPr>
          <a:xfrm>
            <a:off x="8858475" y="3724613"/>
            <a:ext cx="1149900" cy="9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highlight>
                  <a:srgbClr val="AFCA54"/>
                </a:highlight>
              </a:rPr>
              <a:t>05</a:t>
            </a:r>
            <a:endParaRPr sz="5100">
              <a:highlight>
                <a:srgbClr val="AFCA54"/>
              </a:highlight>
            </a:endParaRPr>
          </a:p>
        </p:txBody>
      </p:sp>
      <p:sp>
        <p:nvSpPr>
          <p:cNvPr id="1342" name="Google Shape;1342;p85"/>
          <p:cNvSpPr txBox="1"/>
          <p:nvPr/>
        </p:nvSpPr>
        <p:spPr>
          <a:xfrm>
            <a:off x="16629700" y="3724625"/>
            <a:ext cx="1149900" cy="9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100">
                <a:highlight>
                  <a:srgbClr val="4FA786"/>
                </a:highlight>
              </a:rPr>
              <a:t>06</a:t>
            </a:r>
            <a:endParaRPr sz="5100">
              <a:highlight>
                <a:srgbClr val="4FA786"/>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559" name="Shape 1559"/>
        <p:cNvGrpSpPr/>
        <p:nvPr/>
      </p:nvGrpSpPr>
      <p:grpSpPr>
        <a:xfrm>
          <a:off x="0" y="0"/>
          <a:ext cx="0" cy="0"/>
          <a:chOff x="0" y="0"/>
          <a:chExt cx="0" cy="0"/>
        </a:xfrm>
      </p:grpSpPr>
      <p:sp>
        <p:nvSpPr>
          <p:cNvPr id="1560" name="Google Shape;1560;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61" name="Google Shape;1561;p112"/>
          <p:cNvPicPr preferRelativeResize="0"/>
          <p:nvPr/>
        </p:nvPicPr>
        <p:blipFill rotWithShape="1">
          <a:blip r:embed="rId3">
            <a:alphaModFix/>
          </a:blip>
          <a:srcRect b="0" l="0" r="0" t="3846"/>
          <a:stretch/>
        </p:blipFill>
        <p:spPr>
          <a:xfrm>
            <a:off x="471800" y="1741250"/>
            <a:ext cx="23450326" cy="10883175"/>
          </a:xfrm>
          <a:prstGeom prst="rect">
            <a:avLst/>
          </a:prstGeom>
          <a:noFill/>
          <a:ln>
            <a:noFill/>
          </a:ln>
        </p:spPr>
      </p:pic>
      <p:sp>
        <p:nvSpPr>
          <p:cNvPr id="1562" name="Google Shape;1562;p112"/>
          <p:cNvSpPr txBox="1"/>
          <p:nvPr/>
        </p:nvSpPr>
        <p:spPr>
          <a:xfrm>
            <a:off x="6249275" y="476250"/>
            <a:ext cx="11879100" cy="9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5000">
                <a:solidFill>
                  <a:schemeClr val="dk1"/>
                </a:solidFill>
                <a:latin typeface="Source Code Pro"/>
                <a:ea typeface="Source Code Pro"/>
                <a:cs typeface="Source Code Pro"/>
                <a:sym typeface="Source Code Pro"/>
              </a:rPr>
              <a:t>Count of each HTTP response</a:t>
            </a:r>
            <a:endParaRPr sz="50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30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566" name="Shape 1566"/>
        <p:cNvGrpSpPr/>
        <p:nvPr/>
      </p:nvGrpSpPr>
      <p:grpSpPr>
        <a:xfrm>
          <a:off x="0" y="0"/>
          <a:ext cx="0" cy="0"/>
          <a:chOff x="0" y="0"/>
          <a:chExt cx="0" cy="0"/>
        </a:xfrm>
      </p:grpSpPr>
      <p:sp>
        <p:nvSpPr>
          <p:cNvPr id="1567" name="Google Shape;1567;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Alerts—Apache</a:t>
            </a:r>
            <a:endParaRPr>
              <a:latin typeface="Source Code Pro Medium"/>
              <a:ea typeface="Source Code Pro Medium"/>
              <a:cs typeface="Source Code Pro Medium"/>
              <a:sym typeface="Source Code Pro Medium"/>
            </a:endParaRPr>
          </a:p>
        </p:txBody>
      </p:sp>
      <p:sp>
        <p:nvSpPr>
          <p:cNvPr id="1568" name="Google Shape;1568;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9" name="Google Shape;1569;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latin typeface="Source Code Pro"/>
                <a:ea typeface="Source Code Pro"/>
                <a:cs typeface="Source Code Pro"/>
                <a:sym typeface="Source Code Pro"/>
              </a:rPr>
              <a:t>Designed the following alerts:</a:t>
            </a:r>
            <a:endParaRPr sz="4400">
              <a:latin typeface="Source Code Pro"/>
              <a:ea typeface="Source Code Pro"/>
              <a:cs typeface="Source Code Pro"/>
              <a:sym typeface="Source Code Pro"/>
            </a:endParaRPr>
          </a:p>
          <a:p>
            <a:pPr indent="0" lvl="0" marL="0" rtl="0" algn="l">
              <a:spcBef>
                <a:spcPts val="1200"/>
              </a:spcBef>
              <a:spcAft>
                <a:spcPts val="0"/>
              </a:spcAft>
              <a:buNone/>
            </a:pPr>
            <a:r>
              <a:t/>
            </a:r>
            <a:endParaRPr sz="4400">
              <a:latin typeface="Source Code Pro"/>
              <a:ea typeface="Source Code Pro"/>
              <a:cs typeface="Source Code Pro"/>
              <a:sym typeface="Source Code Pro"/>
            </a:endParaRPr>
          </a:p>
          <a:p>
            <a:pPr indent="0" lvl="0" marL="0" rtl="0" algn="l">
              <a:spcBef>
                <a:spcPts val="1200"/>
              </a:spcBef>
              <a:spcAft>
                <a:spcPts val="1200"/>
              </a:spcAft>
              <a:buNone/>
            </a:pPr>
            <a:r>
              <a:t/>
            </a:r>
            <a:endParaRPr sz="4400">
              <a:solidFill>
                <a:schemeClr val="dk1"/>
              </a:solidFill>
              <a:latin typeface="Source Code Pro"/>
              <a:ea typeface="Source Code Pro"/>
              <a:cs typeface="Source Code Pro"/>
              <a:sym typeface="Source Code Pro"/>
            </a:endParaRPr>
          </a:p>
        </p:txBody>
      </p:sp>
      <p:graphicFrame>
        <p:nvGraphicFramePr>
          <p:cNvPr id="1570" name="Google Shape;1570;p113"/>
          <p:cNvGraphicFramePr/>
          <p:nvPr/>
        </p:nvGraphicFramePr>
        <p:xfrm>
          <a:off x="1296213" y="3863700"/>
          <a:ext cx="3000000" cy="3000000"/>
        </p:xfrm>
        <a:graphic>
          <a:graphicData uri="http://schemas.openxmlformats.org/drawingml/2006/table">
            <a:tbl>
              <a:tblPr>
                <a:noFill/>
                <a:tableStyleId>{454791CA-AB4C-4503-8FFB-05036A5685B7}</a:tableStyleId>
              </a:tblPr>
              <a:tblGrid>
                <a:gridCol w="5439275"/>
                <a:gridCol w="5439275"/>
                <a:gridCol w="5439275"/>
                <a:gridCol w="5439275"/>
              </a:tblGrid>
              <a:tr h="946325">
                <a:tc>
                  <a:txBody>
                    <a:bodyPr/>
                    <a:lstStyle/>
                    <a:p>
                      <a:pPr indent="0" lvl="0" marL="0" rtl="0" algn="ctr">
                        <a:spcBef>
                          <a:spcPts val="0"/>
                        </a:spcBef>
                        <a:spcAft>
                          <a:spcPts val="0"/>
                        </a:spcAft>
                        <a:buNone/>
                      </a:pPr>
                      <a:r>
                        <a:rPr lang="en-US" sz="4000">
                          <a:highlight>
                            <a:schemeClr val="accent6"/>
                          </a:highlight>
                          <a:latin typeface="Source Code Pro"/>
                          <a:ea typeface="Source Code Pro"/>
                          <a:cs typeface="Source Code Pro"/>
                          <a:sym typeface="Source Code Pro"/>
                        </a:rPr>
                        <a:t>Alert Name</a:t>
                      </a:r>
                      <a:endParaRPr sz="4000">
                        <a:highlight>
                          <a:schemeClr val="accent6"/>
                        </a:highlight>
                        <a:latin typeface="Source Code Pro"/>
                        <a:ea typeface="Source Code Pro"/>
                        <a:cs typeface="Source Code Pro"/>
                        <a:sym typeface="Source Code Pro"/>
                      </a:endParaRPr>
                    </a:p>
                  </a:txBody>
                  <a:tcPr marT="91425" marB="91425" marR="91425" marL="91425"/>
                </a:tc>
                <a:tc>
                  <a:txBody>
                    <a:bodyPr/>
                    <a:lstStyle/>
                    <a:p>
                      <a:pPr indent="0" lvl="0" marL="0" rtl="0" algn="ctr">
                        <a:spcBef>
                          <a:spcPts val="0"/>
                        </a:spcBef>
                        <a:spcAft>
                          <a:spcPts val="0"/>
                        </a:spcAft>
                        <a:buNone/>
                      </a:pPr>
                      <a:r>
                        <a:rPr lang="en-US" sz="4000">
                          <a:highlight>
                            <a:schemeClr val="accent6"/>
                          </a:highlight>
                          <a:latin typeface="Source Code Pro"/>
                          <a:ea typeface="Source Code Pro"/>
                          <a:cs typeface="Source Code Pro"/>
                          <a:sym typeface="Source Code Pro"/>
                        </a:rPr>
                        <a:t>Alert </a:t>
                      </a:r>
                      <a:r>
                        <a:rPr lang="en-US" sz="4000">
                          <a:highlight>
                            <a:schemeClr val="accent6"/>
                          </a:highlight>
                          <a:latin typeface="Source Code Pro"/>
                          <a:ea typeface="Source Code Pro"/>
                          <a:cs typeface="Source Code Pro"/>
                          <a:sym typeface="Source Code Pro"/>
                        </a:rPr>
                        <a:t>Description</a:t>
                      </a:r>
                      <a:endParaRPr sz="4000">
                        <a:highlight>
                          <a:schemeClr val="accent6"/>
                        </a:highlight>
                        <a:latin typeface="Source Code Pro"/>
                        <a:ea typeface="Source Code Pro"/>
                        <a:cs typeface="Source Code Pro"/>
                        <a:sym typeface="Source Code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4000">
                          <a:highlight>
                            <a:schemeClr val="accent6"/>
                          </a:highlight>
                          <a:latin typeface="Source Code Pro"/>
                          <a:ea typeface="Source Code Pro"/>
                          <a:cs typeface="Source Code Pro"/>
                          <a:sym typeface="Source Code Pro"/>
                        </a:rPr>
                        <a:t>Alert Baseline</a:t>
                      </a:r>
                      <a:endParaRPr sz="4000">
                        <a:highlight>
                          <a:schemeClr val="accent6"/>
                        </a:highlight>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000">
                          <a:highlight>
                            <a:schemeClr val="accent6"/>
                          </a:highlight>
                          <a:latin typeface="Source Code Pro"/>
                          <a:ea typeface="Source Code Pro"/>
                          <a:cs typeface="Source Code Pro"/>
                          <a:sym typeface="Source Code Pro"/>
                        </a:rPr>
                        <a:t>Alert Threshold</a:t>
                      </a:r>
                      <a:endParaRPr sz="4000">
                        <a:highlight>
                          <a:schemeClr val="accent6"/>
                        </a:highlight>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Non-US </a:t>
                      </a:r>
                      <a:r>
                        <a:rPr lang="en-US" sz="4000">
                          <a:solidFill>
                            <a:srgbClr val="414141"/>
                          </a:solidFill>
                          <a:latin typeface="Source Code Pro"/>
                          <a:ea typeface="Source Code Pro"/>
                          <a:cs typeface="Source Code Pro"/>
                          <a:sym typeface="Source Code Pro"/>
                        </a:rPr>
                        <a:t>Activity</a:t>
                      </a:r>
                      <a:r>
                        <a:rPr lang="en-US" sz="4000">
                          <a:solidFill>
                            <a:srgbClr val="414141"/>
                          </a:solidFill>
                          <a:latin typeface="Source Code Pro"/>
                          <a:ea typeface="Source Code Pro"/>
                          <a:cs typeface="Source Code Pro"/>
                          <a:sym typeface="Source Code Pro"/>
                        </a:rPr>
                        <a:t> </a:t>
                      </a:r>
                      <a:endParaRPr sz="4000">
                        <a:solidFill>
                          <a:srgbClr val="414141"/>
                        </a:solidFill>
                        <a:latin typeface="Source Code Pro"/>
                        <a:ea typeface="Source Code Pro"/>
                        <a:cs typeface="Source Code Pro"/>
                        <a:sym typeface="Source Code Pr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It sends an alert and an email when the threshold is surpassed.</a:t>
                      </a:r>
                      <a:endParaRPr sz="4000">
                        <a:solidFill>
                          <a:srgbClr val="414141"/>
                        </a:solidFill>
                        <a:latin typeface="Source Code Pro"/>
                        <a:ea typeface="Source Code Pro"/>
                        <a:cs typeface="Source Code Pro"/>
                        <a:sym typeface="Source Code Pr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80</a:t>
                      </a:r>
                      <a:endParaRPr sz="4000">
                        <a:solidFill>
                          <a:srgbClr val="414141"/>
                        </a:solidFill>
                        <a:latin typeface="Source Code Pro"/>
                        <a:ea typeface="Source Code Pro"/>
                        <a:cs typeface="Source Code Pro"/>
                        <a:sym typeface="Source Code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000">
                          <a:solidFill>
                            <a:srgbClr val="414141"/>
                          </a:solidFill>
                          <a:latin typeface="Source Code Pro"/>
                          <a:ea typeface="Source Code Pro"/>
                          <a:cs typeface="Source Code Pro"/>
                          <a:sym typeface="Source Code Pro"/>
                        </a:rPr>
                        <a:t>180</a:t>
                      </a:r>
                      <a:endParaRPr sz="4000">
                        <a:solidFill>
                          <a:srgbClr val="414141"/>
                        </a:solidFill>
                        <a:latin typeface="Source Code Pro"/>
                        <a:ea typeface="Source Code Pro"/>
                        <a:cs typeface="Source Code Pro"/>
                        <a:sym typeface="Source Code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71" name="Google Shape;1571;p113"/>
          <p:cNvSpPr txBox="1"/>
          <p:nvPr/>
        </p:nvSpPr>
        <p:spPr>
          <a:xfrm>
            <a:off x="1520825" y="7744200"/>
            <a:ext cx="8089800" cy="503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500">
                <a:latin typeface="Source Code Pro"/>
                <a:ea typeface="Source Code Pro"/>
                <a:cs typeface="Source Code Pro"/>
                <a:sym typeface="Source Code Pro"/>
              </a:rPr>
              <a:t>JUSTIFICATION: </a:t>
            </a:r>
            <a:r>
              <a:rPr lang="en-US" sz="3500">
                <a:solidFill>
                  <a:srgbClr val="414141"/>
                </a:solidFill>
                <a:latin typeface="Source Code Pro"/>
                <a:ea typeface="Source Code Pro"/>
                <a:cs typeface="Source Code Pro"/>
                <a:sym typeface="Source Code Pro"/>
              </a:rPr>
              <a:t>After examining the logs and assessing the hourly averages, we decided that a threshold of 180 would be appropriate. This allows for some spikes while still notifying us of any unusual activity.</a:t>
            </a:r>
            <a:endParaRPr sz="3500">
              <a:solidFill>
                <a:srgbClr val="414141"/>
              </a:solidFill>
              <a:latin typeface="Source Code Pro"/>
              <a:ea typeface="Source Code Pro"/>
              <a:cs typeface="Source Code Pro"/>
              <a:sym typeface="Source Code Pro"/>
            </a:endParaRPr>
          </a:p>
        </p:txBody>
      </p:sp>
      <p:pic>
        <p:nvPicPr>
          <p:cNvPr id="1572" name="Google Shape;1572;p113"/>
          <p:cNvPicPr preferRelativeResize="0"/>
          <p:nvPr/>
        </p:nvPicPr>
        <p:blipFill>
          <a:blip r:embed="rId3">
            <a:alphaModFix/>
          </a:blip>
          <a:stretch>
            <a:fillRect/>
          </a:stretch>
        </p:blipFill>
        <p:spPr>
          <a:xfrm>
            <a:off x="9813475" y="8689275"/>
            <a:ext cx="13832701" cy="2438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576" name="Shape 1576"/>
        <p:cNvGrpSpPr/>
        <p:nvPr/>
      </p:nvGrpSpPr>
      <p:grpSpPr>
        <a:xfrm>
          <a:off x="0" y="0"/>
          <a:ext cx="0" cy="0"/>
          <a:chOff x="0" y="0"/>
          <a:chExt cx="0" cy="0"/>
        </a:xfrm>
      </p:grpSpPr>
      <p:sp>
        <p:nvSpPr>
          <p:cNvPr id="1577" name="Google Shape;1577;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Alerts—Apache</a:t>
            </a:r>
            <a:endParaRPr>
              <a:latin typeface="Source Code Pro Medium"/>
              <a:ea typeface="Source Code Pro Medium"/>
              <a:cs typeface="Source Code Pro Medium"/>
              <a:sym typeface="Source Code Pro Medium"/>
            </a:endParaRPr>
          </a:p>
        </p:txBody>
      </p:sp>
      <p:sp>
        <p:nvSpPr>
          <p:cNvPr id="1578" name="Google Shape;1578;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9" name="Google Shape;1579;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latin typeface="Source Code Pro"/>
                <a:ea typeface="Source Code Pro"/>
                <a:cs typeface="Source Code Pro"/>
                <a:sym typeface="Source Code Pro"/>
              </a:rPr>
              <a:t>Designed the following alerts:</a:t>
            </a:r>
            <a:endParaRPr sz="4400">
              <a:latin typeface="Source Code Pro"/>
              <a:ea typeface="Source Code Pro"/>
              <a:cs typeface="Source Code Pro"/>
              <a:sym typeface="Source Code Pro"/>
            </a:endParaRPr>
          </a:p>
          <a:p>
            <a:pPr indent="0" lvl="0" marL="0" rtl="0" algn="l">
              <a:spcBef>
                <a:spcPts val="1200"/>
              </a:spcBef>
              <a:spcAft>
                <a:spcPts val="0"/>
              </a:spcAft>
              <a:buNone/>
            </a:pPr>
            <a:r>
              <a:t/>
            </a:r>
            <a:endParaRPr sz="4400">
              <a:latin typeface="Source Code Pro"/>
              <a:ea typeface="Source Code Pro"/>
              <a:cs typeface="Source Code Pro"/>
              <a:sym typeface="Source Code Pro"/>
            </a:endParaRPr>
          </a:p>
          <a:p>
            <a:pPr indent="0" lvl="0" marL="0" rtl="0" algn="l">
              <a:spcBef>
                <a:spcPts val="1200"/>
              </a:spcBef>
              <a:spcAft>
                <a:spcPts val="1200"/>
              </a:spcAft>
              <a:buNone/>
            </a:pPr>
            <a:r>
              <a:t/>
            </a:r>
            <a:endParaRPr sz="4400">
              <a:solidFill>
                <a:schemeClr val="dk1"/>
              </a:solidFill>
            </a:endParaRPr>
          </a:p>
        </p:txBody>
      </p:sp>
      <p:graphicFrame>
        <p:nvGraphicFramePr>
          <p:cNvPr id="1580" name="Google Shape;1580;p114"/>
          <p:cNvGraphicFramePr/>
          <p:nvPr/>
        </p:nvGraphicFramePr>
        <p:xfrm>
          <a:off x="1296213" y="3863700"/>
          <a:ext cx="3000000" cy="3000000"/>
        </p:xfrm>
        <a:graphic>
          <a:graphicData uri="http://schemas.openxmlformats.org/drawingml/2006/table">
            <a:tbl>
              <a:tblPr>
                <a:noFill/>
                <a:tableStyleId>{454791CA-AB4C-4503-8FFB-05036A5685B7}</a:tableStyleId>
              </a:tblPr>
              <a:tblGrid>
                <a:gridCol w="5439275"/>
                <a:gridCol w="5439275"/>
                <a:gridCol w="5439275"/>
                <a:gridCol w="5439275"/>
              </a:tblGrid>
              <a:tr h="381000">
                <a:tc>
                  <a:txBody>
                    <a:bodyPr/>
                    <a:lstStyle/>
                    <a:p>
                      <a:pPr indent="0" lvl="0" marL="0" rtl="0" algn="ctr">
                        <a:spcBef>
                          <a:spcPts val="0"/>
                        </a:spcBef>
                        <a:spcAft>
                          <a:spcPts val="0"/>
                        </a:spcAft>
                        <a:buNone/>
                      </a:pPr>
                      <a:r>
                        <a:rPr lang="en-US" sz="3800">
                          <a:highlight>
                            <a:schemeClr val="accent6"/>
                          </a:highlight>
                          <a:latin typeface="Source Code Pro"/>
                          <a:ea typeface="Source Code Pro"/>
                          <a:cs typeface="Source Code Pro"/>
                          <a:sym typeface="Source Code Pro"/>
                        </a:rPr>
                        <a:t>Alert Name</a:t>
                      </a:r>
                      <a:endParaRPr sz="3800">
                        <a:highlight>
                          <a:schemeClr val="accent6"/>
                        </a:highlight>
                        <a:latin typeface="Source Code Pro"/>
                        <a:ea typeface="Source Code Pro"/>
                        <a:cs typeface="Source Code Pro"/>
                        <a:sym typeface="Source Code Pro"/>
                      </a:endParaRPr>
                    </a:p>
                  </a:txBody>
                  <a:tcPr marT="91425" marB="91425" marR="91425" marL="91425"/>
                </a:tc>
                <a:tc>
                  <a:txBody>
                    <a:bodyPr/>
                    <a:lstStyle/>
                    <a:p>
                      <a:pPr indent="0" lvl="0" marL="0" rtl="0" algn="ctr">
                        <a:spcBef>
                          <a:spcPts val="0"/>
                        </a:spcBef>
                        <a:spcAft>
                          <a:spcPts val="0"/>
                        </a:spcAft>
                        <a:buNone/>
                      </a:pPr>
                      <a:r>
                        <a:rPr lang="en-US" sz="3800">
                          <a:highlight>
                            <a:schemeClr val="accent6"/>
                          </a:highlight>
                          <a:latin typeface="Source Code Pro"/>
                          <a:ea typeface="Source Code Pro"/>
                          <a:cs typeface="Source Code Pro"/>
                          <a:sym typeface="Source Code Pro"/>
                        </a:rPr>
                        <a:t>Alert </a:t>
                      </a:r>
                      <a:r>
                        <a:rPr lang="en-US" sz="3800">
                          <a:highlight>
                            <a:schemeClr val="accent6"/>
                          </a:highlight>
                          <a:latin typeface="Source Code Pro"/>
                          <a:ea typeface="Source Code Pro"/>
                          <a:cs typeface="Source Code Pro"/>
                          <a:sym typeface="Source Code Pro"/>
                        </a:rPr>
                        <a:t>Description</a:t>
                      </a:r>
                      <a:endParaRPr sz="3800">
                        <a:highlight>
                          <a:schemeClr val="accent6"/>
                        </a:highlight>
                        <a:latin typeface="Source Code Pro"/>
                        <a:ea typeface="Source Code Pro"/>
                        <a:cs typeface="Source Code Pro"/>
                        <a:sym typeface="Source Code Pr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sz="3800">
                          <a:highlight>
                            <a:schemeClr val="accent6"/>
                          </a:highlight>
                          <a:latin typeface="Source Code Pro"/>
                          <a:ea typeface="Source Code Pro"/>
                          <a:cs typeface="Source Code Pro"/>
                          <a:sym typeface="Source Code Pro"/>
                        </a:rPr>
                        <a:t>Alert Baseline</a:t>
                      </a:r>
                      <a:endParaRPr sz="3800">
                        <a:highlight>
                          <a:schemeClr val="accent6"/>
                        </a:highlight>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800">
                          <a:highlight>
                            <a:schemeClr val="accent6"/>
                          </a:highlight>
                          <a:latin typeface="Source Code Pro"/>
                          <a:ea typeface="Source Code Pro"/>
                          <a:cs typeface="Source Code Pro"/>
                          <a:sym typeface="Source Code Pro"/>
                        </a:rPr>
                        <a:t>Alert Threshold</a:t>
                      </a:r>
                      <a:endParaRPr sz="3800">
                        <a:highlight>
                          <a:schemeClr val="accent6"/>
                        </a:highlight>
                        <a:latin typeface="Source Code Pro"/>
                        <a:ea typeface="Source Code Pro"/>
                        <a:cs typeface="Source Code Pro"/>
                        <a:sym typeface="Source Code Pr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3800">
                          <a:solidFill>
                            <a:srgbClr val="414141"/>
                          </a:solidFill>
                          <a:latin typeface="Source Code Pro"/>
                          <a:ea typeface="Source Code Pro"/>
                          <a:cs typeface="Source Code Pro"/>
                          <a:sym typeface="Source Code Pro"/>
                        </a:rPr>
                        <a:t>HTTP POST</a:t>
                      </a:r>
                      <a:endParaRPr sz="3800">
                        <a:solidFill>
                          <a:srgbClr val="414141"/>
                        </a:solidFill>
                        <a:latin typeface="Source Code Pro"/>
                        <a:ea typeface="Source Code Pro"/>
                        <a:cs typeface="Source Code Pro"/>
                        <a:sym typeface="Source Code Pr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800">
                          <a:solidFill>
                            <a:srgbClr val="414141"/>
                          </a:solidFill>
                          <a:latin typeface="Source Code Pro"/>
                          <a:ea typeface="Source Code Pro"/>
                          <a:cs typeface="Source Code Pro"/>
                          <a:sym typeface="Source Code Pro"/>
                        </a:rPr>
                        <a:t>It issues an alert and sends an email when the hourly threshold for HTTP POST methods is exceeded.</a:t>
                      </a:r>
                      <a:endParaRPr sz="3800">
                        <a:solidFill>
                          <a:srgbClr val="414141"/>
                        </a:solidFill>
                        <a:latin typeface="Source Code Pro"/>
                        <a:ea typeface="Source Code Pro"/>
                        <a:cs typeface="Source Code Pro"/>
                        <a:sym typeface="Source Code Pr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800">
                          <a:solidFill>
                            <a:srgbClr val="414141"/>
                          </a:solidFill>
                          <a:latin typeface="Source Code Pro"/>
                          <a:ea typeface="Source Code Pro"/>
                          <a:cs typeface="Source Code Pro"/>
                          <a:sym typeface="Source Code Pro"/>
                        </a:rPr>
                        <a:t>1-7</a:t>
                      </a:r>
                      <a:endParaRPr sz="3800">
                        <a:solidFill>
                          <a:srgbClr val="414141"/>
                        </a:solidFill>
                        <a:latin typeface="Source Code Pro"/>
                        <a:ea typeface="Source Code Pro"/>
                        <a:cs typeface="Source Code Pro"/>
                        <a:sym typeface="Source Code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800">
                          <a:solidFill>
                            <a:srgbClr val="414141"/>
                          </a:solidFill>
                          <a:latin typeface="Source Code Pro"/>
                          <a:ea typeface="Source Code Pro"/>
                          <a:cs typeface="Source Code Pro"/>
                          <a:sym typeface="Source Code Pro"/>
                        </a:rPr>
                        <a:t>15</a:t>
                      </a:r>
                      <a:endParaRPr sz="3800">
                        <a:solidFill>
                          <a:srgbClr val="414141"/>
                        </a:solidFill>
                        <a:latin typeface="Source Code Pro"/>
                        <a:ea typeface="Source Code Pro"/>
                        <a:cs typeface="Source Code Pro"/>
                        <a:sym typeface="Source Code Pr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81" name="Google Shape;1581;p114"/>
          <p:cNvSpPr txBox="1"/>
          <p:nvPr/>
        </p:nvSpPr>
        <p:spPr>
          <a:xfrm>
            <a:off x="1921025" y="9116225"/>
            <a:ext cx="8656500" cy="329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200">
                <a:latin typeface="Source Code Pro"/>
                <a:ea typeface="Source Code Pro"/>
                <a:cs typeface="Source Code Pro"/>
                <a:sym typeface="Source Code Pro"/>
              </a:rPr>
              <a:t>JUSTIFICATION: </a:t>
            </a:r>
            <a:r>
              <a:rPr lang="en-US" sz="4000">
                <a:solidFill>
                  <a:srgbClr val="414141"/>
                </a:solidFill>
                <a:latin typeface="Source Code Pro"/>
                <a:ea typeface="Source Code Pro"/>
                <a:cs typeface="Source Code Pro"/>
                <a:sym typeface="Source Code Pro"/>
              </a:rPr>
              <a:t>The logs we analyzed helped us determine the average, which guided our choice of threshold for this alert.</a:t>
            </a:r>
            <a:endParaRPr sz="4000">
              <a:solidFill>
                <a:srgbClr val="414141"/>
              </a:solidFill>
              <a:latin typeface="Source Code Pro"/>
              <a:ea typeface="Source Code Pro"/>
              <a:cs typeface="Source Code Pro"/>
              <a:sym typeface="Source Code Pro"/>
            </a:endParaRPr>
          </a:p>
        </p:txBody>
      </p:sp>
      <p:pic>
        <p:nvPicPr>
          <p:cNvPr id="1582" name="Google Shape;1582;p114"/>
          <p:cNvPicPr preferRelativeResize="0"/>
          <p:nvPr/>
        </p:nvPicPr>
        <p:blipFill>
          <a:blip r:embed="rId3">
            <a:alphaModFix/>
          </a:blip>
          <a:stretch>
            <a:fillRect/>
          </a:stretch>
        </p:blipFill>
        <p:spPr>
          <a:xfrm>
            <a:off x="10911327" y="9616414"/>
            <a:ext cx="12495625" cy="2282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586" name="Shape 1586"/>
        <p:cNvGrpSpPr/>
        <p:nvPr/>
      </p:nvGrpSpPr>
      <p:grpSpPr>
        <a:xfrm>
          <a:off x="0" y="0"/>
          <a:ext cx="0" cy="0"/>
          <a:chOff x="0" y="0"/>
          <a:chExt cx="0" cy="0"/>
        </a:xfrm>
      </p:grpSpPr>
      <p:sp>
        <p:nvSpPr>
          <p:cNvPr id="1587" name="Google Shape;1587;p1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88" name="Google Shape;1588;p115"/>
          <p:cNvSpPr txBox="1"/>
          <p:nvPr>
            <p:ph type="title"/>
          </p:nvPr>
        </p:nvSpPr>
        <p:spPr>
          <a:xfrm>
            <a:off x="731343" y="4936267"/>
            <a:ext cx="22914900" cy="27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9000">
                <a:solidFill>
                  <a:schemeClr val="lt1"/>
                </a:solidFill>
                <a:latin typeface="Source Code Pro SemiBold"/>
                <a:ea typeface="Source Code Pro SemiBold"/>
                <a:cs typeface="Source Code Pro SemiBold"/>
                <a:sym typeface="Source Code Pro SemiBold"/>
              </a:rPr>
              <a:t>Dashboard - Apache</a:t>
            </a:r>
            <a:endParaRPr sz="9000">
              <a:latin typeface="Source Code Pro SemiBold"/>
              <a:ea typeface="Source Code Pro SemiBold"/>
              <a:cs typeface="Source Code Pro SemiBold"/>
              <a:sym typeface="Source Code Pro SemiBold"/>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16"/>
          <p:cNvSpPr txBox="1"/>
          <p:nvPr>
            <p:ph type="title"/>
          </p:nvPr>
        </p:nvSpPr>
        <p:spPr>
          <a:xfrm>
            <a:off x="731343" y="55692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t/>
            </a:r>
            <a:endParaRPr/>
          </a:p>
        </p:txBody>
      </p:sp>
      <p:sp>
        <p:nvSpPr>
          <p:cNvPr id="1595" name="Google Shape;1595;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6" name="Google Shape;1596;p11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97" name="Google Shape;1597;p116"/>
          <p:cNvPicPr preferRelativeResize="0"/>
          <p:nvPr/>
        </p:nvPicPr>
        <p:blipFill>
          <a:blip r:embed="rId3">
            <a:alphaModFix/>
          </a:blip>
          <a:stretch>
            <a:fillRect/>
          </a:stretch>
        </p:blipFill>
        <p:spPr>
          <a:xfrm>
            <a:off x="1077650" y="1112475"/>
            <a:ext cx="22222275" cy="11511675"/>
          </a:xfrm>
          <a:prstGeom prst="rect">
            <a:avLst/>
          </a:prstGeom>
          <a:noFill/>
          <a:ln>
            <a:noFill/>
          </a:ln>
        </p:spPr>
      </p:pic>
      <p:sp>
        <p:nvSpPr>
          <p:cNvPr id="1598" name="Google Shape;1598;p116"/>
          <p:cNvSpPr txBox="1"/>
          <p:nvPr/>
        </p:nvSpPr>
        <p:spPr>
          <a:xfrm>
            <a:off x="4535750" y="1112475"/>
            <a:ext cx="14739600" cy="1023600"/>
          </a:xfrm>
          <a:prstGeom prst="rect">
            <a:avLst/>
          </a:prstGeom>
          <a:solidFill>
            <a:srgbClr val="99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solidFill>
                  <a:schemeClr val="lt1"/>
                </a:solidFill>
              </a:rPr>
              <a:t>Apache Web Server</a:t>
            </a:r>
            <a:r>
              <a:rPr lang="en-US" sz="5000">
                <a:solidFill>
                  <a:schemeClr val="lt1"/>
                </a:solidFill>
              </a:rPr>
              <a:t> Dashboard</a:t>
            </a:r>
            <a:endParaRPr sz="50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03" name="Shape 1603"/>
        <p:cNvGrpSpPr/>
        <p:nvPr/>
      </p:nvGrpSpPr>
      <p:grpSpPr>
        <a:xfrm>
          <a:off x="0" y="0"/>
          <a:ext cx="0" cy="0"/>
          <a:chOff x="0" y="0"/>
          <a:chExt cx="0" cy="0"/>
        </a:xfrm>
      </p:grpSpPr>
      <p:pic>
        <p:nvPicPr>
          <p:cNvPr id="1604" name="Google Shape;1604;p117"/>
          <p:cNvPicPr preferRelativeResize="0"/>
          <p:nvPr/>
        </p:nvPicPr>
        <p:blipFill>
          <a:blip r:embed="rId3">
            <a:alphaModFix/>
          </a:blip>
          <a:stretch>
            <a:fillRect/>
          </a:stretch>
        </p:blipFill>
        <p:spPr>
          <a:xfrm>
            <a:off x="418525" y="294975"/>
            <a:ext cx="11524775" cy="9414959"/>
          </a:xfrm>
          <a:prstGeom prst="rect">
            <a:avLst/>
          </a:prstGeom>
          <a:noFill/>
          <a:ln>
            <a:noFill/>
          </a:ln>
        </p:spPr>
      </p:pic>
      <p:pic>
        <p:nvPicPr>
          <p:cNvPr id="1605" name="Google Shape;1605;p117"/>
          <p:cNvPicPr preferRelativeResize="0"/>
          <p:nvPr/>
        </p:nvPicPr>
        <p:blipFill>
          <a:blip r:embed="rId4">
            <a:alphaModFix/>
          </a:blip>
          <a:stretch>
            <a:fillRect/>
          </a:stretch>
        </p:blipFill>
        <p:spPr>
          <a:xfrm>
            <a:off x="12206525" y="3710950"/>
            <a:ext cx="11524775" cy="8994950"/>
          </a:xfrm>
          <a:prstGeom prst="rect">
            <a:avLst/>
          </a:prstGeom>
          <a:noFill/>
          <a:ln>
            <a:noFill/>
          </a:ln>
        </p:spPr>
      </p:pic>
      <p:sp>
        <p:nvSpPr>
          <p:cNvPr id="1606" name="Google Shape;1606;p117"/>
          <p:cNvSpPr txBox="1"/>
          <p:nvPr/>
        </p:nvSpPr>
        <p:spPr>
          <a:xfrm>
            <a:off x="503724" y="10212300"/>
            <a:ext cx="113544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000">
                <a:latin typeface="Source Code Pro Medium"/>
                <a:ea typeface="Source Code Pro Medium"/>
                <a:cs typeface="Source Code Pro Medium"/>
                <a:sym typeface="Source Code Pro Medium"/>
              </a:rPr>
              <a:t>HTTP Methods Over Time </a:t>
            </a:r>
            <a:endParaRPr sz="5000">
              <a:latin typeface="Source Code Pro Medium"/>
              <a:ea typeface="Source Code Pro Medium"/>
              <a:cs typeface="Source Code Pro Medium"/>
              <a:sym typeface="Source Code Pro Medium"/>
            </a:endParaRPr>
          </a:p>
          <a:p>
            <a:pPr indent="0" lvl="0" marL="0" rtl="0" algn="ctr">
              <a:spcBef>
                <a:spcPts val="0"/>
              </a:spcBef>
              <a:spcAft>
                <a:spcPts val="0"/>
              </a:spcAft>
              <a:buNone/>
            </a:pPr>
            <a:r>
              <a:rPr lang="en-US" sz="5000">
                <a:latin typeface="Source Code Pro Medium"/>
                <a:ea typeface="Source Code Pro Medium"/>
                <a:cs typeface="Source Code Pro Medium"/>
                <a:sym typeface="Source Code Pro Medium"/>
              </a:rPr>
              <a:t>Line Chart</a:t>
            </a:r>
            <a:endParaRPr sz="5000">
              <a:latin typeface="Source Code Pro Medium"/>
              <a:ea typeface="Source Code Pro Medium"/>
              <a:cs typeface="Source Code Pro Medium"/>
              <a:sym typeface="Source Code Pro Medium"/>
            </a:endParaRPr>
          </a:p>
          <a:p>
            <a:pPr indent="0" lvl="0" marL="0" rtl="0" algn="ctr">
              <a:spcBef>
                <a:spcPts val="0"/>
              </a:spcBef>
              <a:spcAft>
                <a:spcPts val="0"/>
              </a:spcAft>
              <a:buNone/>
            </a:pPr>
            <a:r>
              <a:rPr lang="en-US" sz="5000">
                <a:latin typeface="Source Code Pro Medium"/>
                <a:ea typeface="Source Code Pro Medium"/>
                <a:cs typeface="Source Code Pro Medium"/>
                <a:sym typeface="Source Code Pro Medium"/>
              </a:rPr>
              <a:t>GET Method had the most peaks</a:t>
            </a:r>
            <a:endParaRPr sz="5000">
              <a:latin typeface="Source Code Pro Medium"/>
              <a:ea typeface="Source Code Pro Medium"/>
              <a:cs typeface="Source Code Pro Medium"/>
              <a:sym typeface="Source Code Pro Medium"/>
            </a:endParaRPr>
          </a:p>
        </p:txBody>
      </p:sp>
      <p:sp>
        <p:nvSpPr>
          <p:cNvPr id="1607" name="Google Shape;1607;p117"/>
          <p:cNvSpPr txBox="1"/>
          <p:nvPr/>
        </p:nvSpPr>
        <p:spPr>
          <a:xfrm>
            <a:off x="12640175" y="447849"/>
            <a:ext cx="10657500" cy="326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000">
                <a:latin typeface="Source Code Pro Medium"/>
                <a:ea typeface="Source Code Pro Medium"/>
                <a:cs typeface="Source Code Pro Medium"/>
                <a:sym typeface="Source Code Pro Medium"/>
              </a:rPr>
              <a:t>Geo-Map of clientip</a:t>
            </a:r>
            <a:endParaRPr sz="5000">
              <a:latin typeface="Source Code Pro Medium"/>
              <a:ea typeface="Source Code Pro Medium"/>
              <a:cs typeface="Source Code Pro Medium"/>
              <a:sym typeface="Source Code Pro Medium"/>
            </a:endParaRPr>
          </a:p>
          <a:p>
            <a:pPr indent="0" lvl="0" marL="0" rtl="0" algn="ctr">
              <a:spcBef>
                <a:spcPts val="0"/>
              </a:spcBef>
              <a:spcAft>
                <a:spcPts val="0"/>
              </a:spcAft>
              <a:buNone/>
            </a:pPr>
            <a:r>
              <a:rPr lang="en-US" sz="5000">
                <a:latin typeface="Source Code Pro Medium"/>
                <a:ea typeface="Source Code Pro Medium"/>
                <a:cs typeface="Source Code Pro Medium"/>
                <a:sym typeface="Source Code Pro Medium"/>
              </a:rPr>
              <a:t>United States and Ukraine noted as countries with most activity </a:t>
            </a:r>
            <a:endParaRPr sz="5000">
              <a:latin typeface="Source Code Pro Medium"/>
              <a:ea typeface="Source Code Pro Medium"/>
              <a:cs typeface="Source Code Pro Medium"/>
              <a:sym typeface="Source Code Pro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12" name="Shape 1612"/>
        <p:cNvGrpSpPr/>
        <p:nvPr/>
      </p:nvGrpSpPr>
      <p:grpSpPr>
        <a:xfrm>
          <a:off x="0" y="0"/>
          <a:ext cx="0" cy="0"/>
          <a:chOff x="0" y="0"/>
          <a:chExt cx="0" cy="0"/>
        </a:xfrm>
      </p:grpSpPr>
      <p:pic>
        <p:nvPicPr>
          <p:cNvPr id="1613" name="Google Shape;1613;p118"/>
          <p:cNvPicPr preferRelativeResize="0"/>
          <p:nvPr/>
        </p:nvPicPr>
        <p:blipFill>
          <a:blip r:embed="rId3">
            <a:alphaModFix/>
          </a:blip>
          <a:stretch>
            <a:fillRect/>
          </a:stretch>
        </p:blipFill>
        <p:spPr>
          <a:xfrm>
            <a:off x="365300" y="6851300"/>
            <a:ext cx="12134375" cy="6330975"/>
          </a:xfrm>
          <a:prstGeom prst="rect">
            <a:avLst/>
          </a:prstGeom>
          <a:noFill/>
          <a:ln>
            <a:noFill/>
          </a:ln>
        </p:spPr>
      </p:pic>
      <p:pic>
        <p:nvPicPr>
          <p:cNvPr id="1614" name="Google Shape;1614;p118"/>
          <p:cNvPicPr preferRelativeResize="0"/>
          <p:nvPr/>
        </p:nvPicPr>
        <p:blipFill>
          <a:blip r:embed="rId4">
            <a:alphaModFix/>
          </a:blip>
          <a:stretch>
            <a:fillRect/>
          </a:stretch>
        </p:blipFill>
        <p:spPr>
          <a:xfrm>
            <a:off x="11995075" y="471750"/>
            <a:ext cx="11901425" cy="6085350"/>
          </a:xfrm>
          <a:prstGeom prst="rect">
            <a:avLst/>
          </a:prstGeom>
          <a:noFill/>
          <a:ln>
            <a:noFill/>
          </a:ln>
        </p:spPr>
      </p:pic>
      <p:sp>
        <p:nvSpPr>
          <p:cNvPr id="1615" name="Google Shape;1615;p118"/>
          <p:cNvSpPr txBox="1"/>
          <p:nvPr/>
        </p:nvSpPr>
        <p:spPr>
          <a:xfrm>
            <a:off x="365300" y="2391025"/>
            <a:ext cx="109653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500">
                <a:latin typeface="Source Code Pro Medium"/>
                <a:ea typeface="Source Code Pro Medium"/>
                <a:cs typeface="Source Code Pro Medium"/>
                <a:sym typeface="Source Code Pro Medium"/>
              </a:rPr>
              <a:t>Top 10 Countries</a:t>
            </a:r>
            <a:endParaRPr sz="5500">
              <a:latin typeface="Source Code Pro Medium"/>
              <a:ea typeface="Source Code Pro Medium"/>
              <a:cs typeface="Source Code Pro Medium"/>
              <a:sym typeface="Source Code Pro Medium"/>
            </a:endParaRPr>
          </a:p>
          <a:p>
            <a:pPr indent="0" lvl="0" marL="0" rtl="0" algn="ctr">
              <a:spcBef>
                <a:spcPts val="0"/>
              </a:spcBef>
              <a:spcAft>
                <a:spcPts val="0"/>
              </a:spcAft>
              <a:buNone/>
            </a:pPr>
            <a:r>
              <a:rPr lang="en-US" sz="5500">
                <a:latin typeface="Source Code Pro Medium"/>
                <a:ea typeface="Source Code Pro Medium"/>
                <a:cs typeface="Source Code Pro Medium"/>
                <a:sym typeface="Source Code Pro Medium"/>
              </a:rPr>
              <a:t>United States #1 at 3,800</a:t>
            </a:r>
            <a:endParaRPr sz="5500">
              <a:latin typeface="Source Code Pro Medium"/>
              <a:ea typeface="Source Code Pro Medium"/>
              <a:cs typeface="Source Code Pro Medium"/>
              <a:sym typeface="Source Code Pro Medium"/>
            </a:endParaRPr>
          </a:p>
        </p:txBody>
      </p:sp>
      <p:sp>
        <p:nvSpPr>
          <p:cNvPr id="1616" name="Google Shape;1616;p118"/>
          <p:cNvSpPr txBox="1"/>
          <p:nvPr/>
        </p:nvSpPr>
        <p:spPr>
          <a:xfrm>
            <a:off x="12833600" y="8218550"/>
            <a:ext cx="11169000" cy="249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000">
                <a:latin typeface="Source Code Pro Medium"/>
                <a:ea typeface="Source Code Pro Medium"/>
                <a:cs typeface="Source Code Pro Medium"/>
                <a:sym typeface="Source Code Pro Medium"/>
              </a:rPr>
              <a:t>Different URI’s</a:t>
            </a:r>
            <a:endParaRPr sz="5000">
              <a:latin typeface="Source Code Pro Medium"/>
              <a:ea typeface="Source Code Pro Medium"/>
              <a:cs typeface="Source Code Pro Medium"/>
              <a:sym typeface="Source Code Pro Medium"/>
            </a:endParaRPr>
          </a:p>
          <a:p>
            <a:pPr indent="0" lvl="0" marL="0" rtl="0" algn="ctr">
              <a:spcBef>
                <a:spcPts val="0"/>
              </a:spcBef>
              <a:spcAft>
                <a:spcPts val="0"/>
              </a:spcAft>
              <a:buNone/>
            </a:pPr>
            <a:r>
              <a:rPr lang="en-US" sz="5000">
                <a:latin typeface="Source Code Pro Medium"/>
                <a:ea typeface="Source Code Pro Medium"/>
                <a:cs typeface="Source Code Pro Medium"/>
                <a:sym typeface="Source Code Pro Medium"/>
              </a:rPr>
              <a:t>/VSI_Company_Homepage.html #1 at 807</a:t>
            </a:r>
            <a:endParaRPr sz="5000">
              <a:latin typeface="Source Code Pro Medium"/>
              <a:ea typeface="Source Code Pro Medium"/>
              <a:cs typeface="Source Code Pro Medium"/>
              <a:sym typeface="Source Code Pro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21" name="Shape 1621"/>
        <p:cNvGrpSpPr/>
        <p:nvPr/>
      </p:nvGrpSpPr>
      <p:grpSpPr>
        <a:xfrm>
          <a:off x="0" y="0"/>
          <a:ext cx="0" cy="0"/>
          <a:chOff x="0" y="0"/>
          <a:chExt cx="0" cy="0"/>
        </a:xfrm>
      </p:grpSpPr>
      <p:pic>
        <p:nvPicPr>
          <p:cNvPr id="1622" name="Google Shape;1622;p119"/>
          <p:cNvPicPr preferRelativeResize="0"/>
          <p:nvPr/>
        </p:nvPicPr>
        <p:blipFill>
          <a:blip r:embed="rId3">
            <a:alphaModFix/>
          </a:blip>
          <a:stretch>
            <a:fillRect/>
          </a:stretch>
        </p:blipFill>
        <p:spPr>
          <a:xfrm>
            <a:off x="471775" y="3231900"/>
            <a:ext cx="11895900" cy="10024000"/>
          </a:xfrm>
          <a:prstGeom prst="rect">
            <a:avLst/>
          </a:prstGeom>
          <a:noFill/>
          <a:ln>
            <a:noFill/>
          </a:ln>
        </p:spPr>
      </p:pic>
      <p:pic>
        <p:nvPicPr>
          <p:cNvPr id="1623" name="Google Shape;1623;p119"/>
          <p:cNvPicPr preferRelativeResize="0"/>
          <p:nvPr/>
        </p:nvPicPr>
        <p:blipFill>
          <a:blip r:embed="rId4">
            <a:alphaModFix/>
          </a:blip>
          <a:stretch>
            <a:fillRect/>
          </a:stretch>
        </p:blipFill>
        <p:spPr>
          <a:xfrm>
            <a:off x="12687025" y="418525"/>
            <a:ext cx="11338275" cy="8987625"/>
          </a:xfrm>
          <a:prstGeom prst="rect">
            <a:avLst/>
          </a:prstGeom>
          <a:noFill/>
          <a:ln>
            <a:noFill/>
          </a:ln>
        </p:spPr>
      </p:pic>
      <p:sp>
        <p:nvSpPr>
          <p:cNvPr id="1624" name="Google Shape;1624;p119"/>
          <p:cNvSpPr txBox="1"/>
          <p:nvPr/>
        </p:nvSpPr>
        <p:spPr>
          <a:xfrm>
            <a:off x="156175" y="418525"/>
            <a:ext cx="12211500" cy="347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300">
                <a:latin typeface="Source Code Pro Medium"/>
                <a:ea typeface="Source Code Pro Medium"/>
                <a:cs typeface="Source Code Pro Medium"/>
                <a:sym typeface="Source Code Pro Medium"/>
              </a:rPr>
              <a:t>Different User Agents</a:t>
            </a:r>
            <a:endParaRPr sz="5300">
              <a:latin typeface="Source Code Pro Medium"/>
              <a:ea typeface="Source Code Pro Medium"/>
              <a:cs typeface="Source Code Pro Medium"/>
              <a:sym typeface="Source Code Pro Medium"/>
            </a:endParaRPr>
          </a:p>
          <a:p>
            <a:pPr indent="0" lvl="0" marL="0" rtl="0" algn="ctr">
              <a:spcBef>
                <a:spcPts val="0"/>
              </a:spcBef>
              <a:spcAft>
                <a:spcPts val="0"/>
              </a:spcAft>
              <a:buNone/>
            </a:pPr>
            <a:r>
              <a:rPr lang="en-US" sz="5300">
                <a:latin typeface="Source Code Pro Medium"/>
                <a:ea typeface="Source Code Pro Medium"/>
                <a:cs typeface="Source Code Pro Medium"/>
                <a:sym typeface="Source Code Pro Medium"/>
              </a:rPr>
              <a:t>Mozilla 5.0 at 1,044 which was 29.7%</a:t>
            </a:r>
            <a:endParaRPr sz="5300">
              <a:latin typeface="Source Code Pro Medium"/>
              <a:ea typeface="Source Code Pro Medium"/>
              <a:cs typeface="Source Code Pro Medium"/>
              <a:sym typeface="Source Code Pro Medium"/>
            </a:endParaRPr>
          </a:p>
          <a:p>
            <a:pPr indent="0" lvl="0" marL="0" rtl="0" algn="ctr">
              <a:spcBef>
                <a:spcPts val="0"/>
              </a:spcBef>
              <a:spcAft>
                <a:spcPts val="0"/>
              </a:spcAft>
              <a:buNone/>
            </a:pPr>
            <a:r>
              <a:t/>
            </a:r>
            <a:endParaRPr sz="5500">
              <a:latin typeface="Source Code Pro Medium"/>
              <a:ea typeface="Source Code Pro Medium"/>
              <a:cs typeface="Source Code Pro Medium"/>
              <a:sym typeface="Source Code Pro Medium"/>
            </a:endParaRPr>
          </a:p>
        </p:txBody>
      </p:sp>
      <p:sp>
        <p:nvSpPr>
          <p:cNvPr id="1625" name="Google Shape;1625;p119"/>
          <p:cNvSpPr txBox="1"/>
          <p:nvPr/>
        </p:nvSpPr>
        <p:spPr>
          <a:xfrm>
            <a:off x="12687025" y="9956500"/>
            <a:ext cx="10965300" cy="272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500">
                <a:latin typeface="Source Code Pro Medium"/>
                <a:ea typeface="Source Code Pro Medium"/>
                <a:cs typeface="Source Code Pro Medium"/>
                <a:sym typeface="Source Code Pro Medium"/>
              </a:rPr>
              <a:t>Single Point Data for Method=GET</a:t>
            </a:r>
            <a:endParaRPr sz="5500">
              <a:latin typeface="Source Code Pro Medium"/>
              <a:ea typeface="Source Code Pro Medium"/>
              <a:cs typeface="Source Code Pro Medium"/>
              <a:sym typeface="Source Code Pro Medium"/>
            </a:endParaRPr>
          </a:p>
          <a:p>
            <a:pPr indent="0" lvl="0" marL="0" rtl="0" algn="ctr">
              <a:spcBef>
                <a:spcPts val="0"/>
              </a:spcBef>
              <a:spcAft>
                <a:spcPts val="0"/>
              </a:spcAft>
              <a:buNone/>
            </a:pPr>
            <a:r>
              <a:rPr lang="en-US" sz="5500">
                <a:latin typeface="Source Code Pro Medium"/>
                <a:ea typeface="Source Code Pro Medium"/>
                <a:cs typeface="Source Code Pro Medium"/>
                <a:sym typeface="Source Code Pro Medium"/>
              </a:rPr>
              <a:t>High Peak of 9,851</a:t>
            </a:r>
            <a:endParaRPr sz="5500">
              <a:latin typeface="Source Code Pro Medium"/>
              <a:ea typeface="Source Code Pro Medium"/>
              <a:cs typeface="Source Code Pro Medium"/>
              <a:sym typeface="Source Code Pro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629" name="Shape 1629"/>
        <p:cNvGrpSpPr/>
        <p:nvPr/>
      </p:nvGrpSpPr>
      <p:grpSpPr>
        <a:xfrm>
          <a:off x="0" y="0"/>
          <a:ext cx="0" cy="0"/>
          <a:chOff x="0" y="0"/>
          <a:chExt cx="0" cy="0"/>
        </a:xfrm>
      </p:grpSpPr>
      <p:sp>
        <p:nvSpPr>
          <p:cNvPr id="1630" name="Google Shape;1630;p12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31" name="Google Shape;1631;p120"/>
          <p:cNvSpPr txBox="1"/>
          <p:nvPr>
            <p:ph type="title"/>
          </p:nvPr>
        </p:nvSpPr>
        <p:spPr>
          <a:xfrm>
            <a:off x="731343" y="4936267"/>
            <a:ext cx="22914900" cy="27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9000">
                <a:solidFill>
                  <a:schemeClr val="lt1"/>
                </a:solidFill>
                <a:latin typeface="Source Code Pro SemiBold"/>
                <a:ea typeface="Source Code Pro SemiBold"/>
                <a:cs typeface="Source Code Pro SemiBold"/>
                <a:sym typeface="Source Code Pro SemiBold"/>
              </a:rPr>
              <a:t>Attack Analysis</a:t>
            </a:r>
            <a:endParaRPr sz="9000">
              <a:solidFill>
                <a:schemeClr val="lt1"/>
              </a:solidFill>
              <a:latin typeface="Source Code Pro SemiBold"/>
              <a:ea typeface="Source Code Pro SemiBold"/>
              <a:cs typeface="Source Code Pro SemiBold"/>
              <a:sym typeface="Source Code Pro SemiBold"/>
            </a:endParaRPr>
          </a:p>
          <a:p>
            <a:pPr indent="0" lvl="0" marL="0" rtl="0" algn="ctr">
              <a:spcBef>
                <a:spcPts val="0"/>
              </a:spcBef>
              <a:spcAft>
                <a:spcPts val="0"/>
              </a:spcAft>
              <a:buClr>
                <a:schemeClr val="dk1"/>
              </a:buClr>
              <a:buSzPts val="1100"/>
              <a:buFont typeface="Arial"/>
              <a:buNone/>
            </a:pPr>
            <a:r>
              <a:rPr lang="en-US" sz="9000">
                <a:solidFill>
                  <a:schemeClr val="lt1"/>
                </a:solidFill>
                <a:latin typeface="Source Code Pro SemiBold"/>
                <a:ea typeface="Source Code Pro SemiBold"/>
                <a:cs typeface="Source Code Pro SemiBold"/>
                <a:sym typeface="Source Code Pro SemiBold"/>
              </a:rPr>
              <a:t>for Windows Server and Apache</a:t>
            </a:r>
            <a:endParaRPr sz="9000">
              <a:solidFill>
                <a:schemeClr val="lt1"/>
              </a:solidFill>
              <a:latin typeface="Source Code Pro SemiBold"/>
              <a:ea typeface="Source Code Pro SemiBold"/>
              <a:cs typeface="Source Code Pro SemiBold"/>
              <a:sym typeface="Source Code Pro SemiBold"/>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35" name="Shape 1635"/>
        <p:cNvGrpSpPr/>
        <p:nvPr/>
      </p:nvGrpSpPr>
      <p:grpSpPr>
        <a:xfrm>
          <a:off x="0" y="0"/>
          <a:ext cx="0" cy="0"/>
          <a:chOff x="0" y="0"/>
          <a:chExt cx="0" cy="0"/>
        </a:xfrm>
      </p:grpSpPr>
      <p:sp>
        <p:nvSpPr>
          <p:cNvPr id="1636" name="Google Shape;1636;p12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Summary—Windows</a:t>
            </a:r>
            <a:endParaRPr>
              <a:latin typeface="Source Code Pro Medium"/>
              <a:ea typeface="Source Code Pro Medium"/>
              <a:cs typeface="Source Code Pro Medium"/>
              <a:sym typeface="Source Code Pro Medium"/>
            </a:endParaRPr>
          </a:p>
        </p:txBody>
      </p:sp>
      <p:sp>
        <p:nvSpPr>
          <p:cNvPr id="1637" name="Google Shape;1637;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8" name="Google Shape;1638;p12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500">
                <a:solidFill>
                  <a:schemeClr val="dk1"/>
                </a:solidFill>
                <a:latin typeface="Source Code Pro"/>
                <a:ea typeface="Source Code Pro"/>
                <a:cs typeface="Source Code Pro"/>
                <a:sym typeface="Source Code Pro"/>
              </a:rPr>
              <a:t>Summarize </a:t>
            </a:r>
            <a:r>
              <a:rPr lang="en-US" sz="4500">
                <a:solidFill>
                  <a:schemeClr val="dk1"/>
                </a:solidFill>
                <a:latin typeface="Source Code Pro"/>
                <a:ea typeface="Source Code Pro"/>
                <a:cs typeface="Source Code Pro"/>
                <a:sym typeface="Source Code Pro"/>
              </a:rPr>
              <a:t>your findings from your reports when analyzing the attack logs.</a:t>
            </a:r>
            <a:endParaRPr sz="45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t/>
            </a:r>
            <a:endParaRPr sz="4500">
              <a:solidFill>
                <a:schemeClr val="dk1"/>
              </a:solidFill>
              <a:latin typeface="Source Code Pro"/>
              <a:ea typeface="Source Code Pro"/>
              <a:cs typeface="Source Code Pro"/>
              <a:sym typeface="Source Code Pro"/>
            </a:endParaRPr>
          </a:p>
          <a:p>
            <a:pPr indent="-514350" lvl="0" marL="914400" rtl="0" algn="l">
              <a:lnSpc>
                <a:spcPct val="115000"/>
              </a:lnSpc>
              <a:spcBef>
                <a:spcPts val="12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Report analysis for severity: </a:t>
            </a:r>
            <a:endParaRPr sz="4500">
              <a:solidFill>
                <a:schemeClr val="dk1"/>
              </a:solidFill>
              <a:latin typeface="Source Code Pro"/>
              <a:ea typeface="Source Code Pro"/>
              <a:cs typeface="Source Code Pro"/>
              <a:sym typeface="Source Code Pro"/>
            </a:endParaRPr>
          </a:p>
          <a:p>
            <a:pPr indent="-514350" lvl="1" marL="1371600" rtl="0" algn="l">
              <a:lnSpc>
                <a:spcPct val="115000"/>
              </a:lnSpc>
              <a:spcBef>
                <a:spcPts val="10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increase in severity </a:t>
            </a:r>
            <a:endParaRPr sz="4500">
              <a:solidFill>
                <a:schemeClr val="dk1"/>
              </a:solidFill>
              <a:latin typeface="Source Code Pro"/>
              <a:ea typeface="Source Code Pro"/>
              <a:cs typeface="Source Code Pro"/>
              <a:sym typeface="Source Code Pro"/>
            </a:endParaRPr>
          </a:p>
          <a:p>
            <a:pPr indent="0" lvl="0" marL="0" rtl="0" algn="l">
              <a:lnSpc>
                <a:spcPct val="115000"/>
              </a:lnSpc>
              <a:spcBef>
                <a:spcPts val="1000"/>
              </a:spcBef>
              <a:spcAft>
                <a:spcPts val="0"/>
              </a:spcAft>
              <a:buNone/>
            </a:pPr>
            <a:r>
              <a:t/>
            </a:r>
            <a:endParaRPr sz="4500">
              <a:solidFill>
                <a:schemeClr val="dk1"/>
              </a:solidFill>
              <a:latin typeface="Source Code Pro"/>
              <a:ea typeface="Source Code Pro"/>
              <a:cs typeface="Source Code Pro"/>
              <a:sym typeface="Source Code Pro"/>
            </a:endParaRPr>
          </a:p>
          <a:p>
            <a:pPr indent="0" lvl="0" marL="0" rtl="0" algn="l">
              <a:lnSpc>
                <a:spcPct val="115000"/>
              </a:lnSpc>
              <a:spcBef>
                <a:spcPts val="1000"/>
              </a:spcBef>
              <a:spcAft>
                <a:spcPts val="0"/>
              </a:spcAft>
              <a:buNone/>
            </a:pPr>
            <a:r>
              <a:t/>
            </a:r>
            <a:endParaRPr sz="4500">
              <a:solidFill>
                <a:schemeClr val="dk1"/>
              </a:solidFill>
              <a:latin typeface="Source Code Pro"/>
              <a:ea typeface="Source Code Pro"/>
              <a:cs typeface="Source Code Pro"/>
              <a:sym typeface="Source Code Pro"/>
            </a:endParaRPr>
          </a:p>
          <a:p>
            <a:pPr indent="-514350" lvl="0" marL="914400" rtl="0" algn="l">
              <a:lnSpc>
                <a:spcPct val="115000"/>
              </a:lnSpc>
              <a:spcBef>
                <a:spcPts val="10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Report analysis for failed activities: </a:t>
            </a:r>
            <a:endParaRPr sz="4500">
              <a:solidFill>
                <a:schemeClr val="dk1"/>
              </a:solidFill>
              <a:latin typeface="Source Code Pro"/>
              <a:ea typeface="Source Code Pro"/>
              <a:cs typeface="Source Code Pro"/>
              <a:sym typeface="Source Code Pro"/>
            </a:endParaRPr>
          </a:p>
          <a:p>
            <a:pPr indent="-514350" lvl="1" marL="1371600" rtl="0" algn="l">
              <a:lnSpc>
                <a:spcPct val="115000"/>
              </a:lnSpc>
              <a:spcBef>
                <a:spcPts val="10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no significant change</a:t>
            </a:r>
            <a:endParaRPr sz="4500">
              <a:solidFill>
                <a:schemeClr val="dk1"/>
              </a:solidFill>
              <a:latin typeface="Source Code Pro"/>
              <a:ea typeface="Source Code Pro"/>
              <a:cs typeface="Source Code Pro"/>
              <a:sym typeface="Source Code Pro"/>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346" name="Shape 1346"/>
        <p:cNvGrpSpPr/>
        <p:nvPr/>
      </p:nvGrpSpPr>
      <p:grpSpPr>
        <a:xfrm>
          <a:off x="0" y="0"/>
          <a:ext cx="0" cy="0"/>
          <a:chOff x="0" y="0"/>
          <a:chExt cx="0" cy="0"/>
        </a:xfrm>
      </p:grpSpPr>
      <p:sp>
        <p:nvSpPr>
          <p:cNvPr id="1347" name="Google Shape;1347;p8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48" name="Google Shape;1348;p86"/>
          <p:cNvSpPr txBox="1"/>
          <p:nvPr>
            <p:ph type="title"/>
          </p:nvPr>
        </p:nvSpPr>
        <p:spPr>
          <a:xfrm>
            <a:off x="731343" y="4936267"/>
            <a:ext cx="22914900" cy="27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9000">
                <a:solidFill>
                  <a:schemeClr val="lt1"/>
                </a:solidFill>
                <a:latin typeface="Source Code Pro"/>
                <a:ea typeface="Source Code Pro"/>
                <a:cs typeface="Source Code Pro"/>
                <a:sym typeface="Source Code Pro"/>
              </a:rPr>
              <a:t>Monitoring Environment</a:t>
            </a:r>
            <a:endParaRPr b="1" sz="90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42" name="Shape 1642"/>
        <p:cNvGrpSpPr/>
        <p:nvPr/>
      </p:nvGrpSpPr>
      <p:grpSpPr>
        <a:xfrm>
          <a:off x="0" y="0"/>
          <a:ext cx="0" cy="0"/>
          <a:chOff x="0" y="0"/>
          <a:chExt cx="0" cy="0"/>
        </a:xfrm>
      </p:grpSpPr>
      <p:sp>
        <p:nvSpPr>
          <p:cNvPr id="1643" name="Google Shape;1643;p12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Summary—Windows</a:t>
            </a:r>
            <a:endParaRPr>
              <a:latin typeface="Source Code Pro Medium"/>
              <a:ea typeface="Source Code Pro Medium"/>
              <a:cs typeface="Source Code Pro Medium"/>
              <a:sym typeface="Source Code Pro Medium"/>
            </a:endParaRPr>
          </a:p>
        </p:txBody>
      </p:sp>
      <p:sp>
        <p:nvSpPr>
          <p:cNvPr id="1644" name="Google Shape;1644;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5" name="Google Shape;1645;p12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200">
                <a:solidFill>
                  <a:schemeClr val="dk1"/>
                </a:solidFill>
                <a:latin typeface="Source Code Pro"/>
                <a:ea typeface="Source Code Pro"/>
                <a:cs typeface="Source Code Pro"/>
                <a:sym typeface="Source Code Pro"/>
              </a:rPr>
              <a:t>Summarize </a:t>
            </a:r>
            <a:r>
              <a:rPr lang="en-US" sz="4200">
                <a:solidFill>
                  <a:schemeClr val="dk1"/>
                </a:solidFill>
                <a:latin typeface="Source Code Pro"/>
                <a:ea typeface="Source Code Pro"/>
                <a:cs typeface="Source Code Pro"/>
                <a:sym typeface="Source Code Pro"/>
              </a:rPr>
              <a:t>your findings from your alerts when analyzing the attack logs. Were the thresholds correct?</a:t>
            </a:r>
            <a:endParaRPr sz="42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t/>
            </a:r>
            <a:endParaRPr sz="4200">
              <a:solidFill>
                <a:schemeClr val="dk1"/>
              </a:solidFill>
              <a:latin typeface="Source Code Pro"/>
              <a:ea typeface="Source Code Pro"/>
              <a:cs typeface="Source Code Pro"/>
              <a:sym typeface="Source Code Pro"/>
            </a:endParaRPr>
          </a:p>
          <a:p>
            <a:pPr indent="-495300" lvl="0" marL="914400" rtl="0" algn="l">
              <a:lnSpc>
                <a:spcPct val="115000"/>
              </a:lnSpc>
              <a:spcBef>
                <a:spcPts val="1200"/>
              </a:spcBef>
              <a:spcAft>
                <a:spcPts val="0"/>
              </a:spcAft>
              <a:buClr>
                <a:schemeClr val="dk1"/>
              </a:buClr>
              <a:buSzPts val="4200"/>
              <a:buFont typeface="Source Code Pro"/>
              <a:buChar char="●"/>
            </a:pPr>
            <a:r>
              <a:rPr lang="en-US" sz="4200">
                <a:solidFill>
                  <a:schemeClr val="dk1"/>
                </a:solidFill>
                <a:latin typeface="Source Code Pro"/>
                <a:ea typeface="Source Code Pro"/>
                <a:cs typeface="Source Code Pro"/>
                <a:sym typeface="Source Code Pro"/>
              </a:rPr>
              <a:t>Alert analysis for failed windows activity</a:t>
            </a:r>
            <a:endParaRPr sz="4200">
              <a:solidFill>
                <a:schemeClr val="dk1"/>
              </a:solidFill>
              <a:latin typeface="Source Code Pro"/>
              <a:ea typeface="Source Code Pro"/>
              <a:cs typeface="Source Code Pro"/>
              <a:sym typeface="Source Code Pro"/>
            </a:endParaRPr>
          </a:p>
          <a:p>
            <a:pPr indent="-495300" lvl="1" marL="1371600" rtl="0" algn="l">
              <a:lnSpc>
                <a:spcPct val="115000"/>
              </a:lnSpc>
              <a:spcBef>
                <a:spcPts val="1000"/>
              </a:spcBef>
              <a:spcAft>
                <a:spcPts val="0"/>
              </a:spcAft>
              <a:buClr>
                <a:schemeClr val="dk1"/>
              </a:buClr>
              <a:buSzPts val="4200"/>
              <a:buFont typeface="Source Code Pro"/>
              <a:buChar char="○"/>
            </a:pPr>
            <a:r>
              <a:rPr lang="en-US" sz="4200">
                <a:solidFill>
                  <a:schemeClr val="dk1"/>
                </a:solidFill>
                <a:latin typeface="Source Code Pro"/>
                <a:ea typeface="Source Code Pro"/>
                <a:cs typeface="Source Code Pro"/>
                <a:sym typeface="Source Code Pro"/>
              </a:rPr>
              <a:t>suspicious</a:t>
            </a:r>
            <a:r>
              <a:rPr lang="en-US" sz="4200">
                <a:solidFill>
                  <a:schemeClr val="dk1"/>
                </a:solidFill>
                <a:latin typeface="Source Code Pro"/>
                <a:ea typeface="Source Code Pro"/>
                <a:cs typeface="Source Code Pro"/>
                <a:sym typeface="Source Code Pro"/>
              </a:rPr>
              <a:t> activity detected- 3/25/2020 at 8am with 35 events</a:t>
            </a:r>
            <a:endParaRPr sz="4200">
              <a:solidFill>
                <a:schemeClr val="dk1"/>
              </a:solidFill>
              <a:latin typeface="Source Code Pro"/>
              <a:ea typeface="Source Code Pro"/>
              <a:cs typeface="Source Code Pro"/>
              <a:sym typeface="Source Code Pro"/>
            </a:endParaRPr>
          </a:p>
          <a:p>
            <a:pPr indent="-495300" lvl="1" marL="1371600" rtl="0" algn="l">
              <a:lnSpc>
                <a:spcPct val="115000"/>
              </a:lnSpc>
              <a:spcBef>
                <a:spcPts val="1000"/>
              </a:spcBef>
              <a:spcAft>
                <a:spcPts val="0"/>
              </a:spcAft>
              <a:buClr>
                <a:schemeClr val="dk1"/>
              </a:buClr>
              <a:buSzPts val="4200"/>
              <a:buFont typeface="Source Code Pro"/>
              <a:buChar char="○"/>
            </a:pPr>
            <a:r>
              <a:rPr lang="en-US" sz="4200">
                <a:solidFill>
                  <a:schemeClr val="dk1"/>
                </a:solidFill>
                <a:latin typeface="Source Code Pro"/>
                <a:ea typeface="Source Code Pro"/>
                <a:cs typeface="Source Code Pro"/>
                <a:sym typeface="Source Code Pro"/>
              </a:rPr>
              <a:t>Alert triggered (threshold 12)</a:t>
            </a:r>
            <a:endParaRPr sz="4200">
              <a:solidFill>
                <a:schemeClr val="dk1"/>
              </a:solidFill>
              <a:latin typeface="Source Code Pro"/>
              <a:ea typeface="Source Code Pro"/>
              <a:cs typeface="Source Code Pro"/>
              <a:sym typeface="Source Code Pro"/>
            </a:endParaRPr>
          </a:p>
          <a:p>
            <a:pPr indent="-495300" lvl="0" marL="914400" rtl="0" algn="l">
              <a:lnSpc>
                <a:spcPct val="115000"/>
              </a:lnSpc>
              <a:spcBef>
                <a:spcPts val="1000"/>
              </a:spcBef>
              <a:spcAft>
                <a:spcPts val="0"/>
              </a:spcAft>
              <a:buClr>
                <a:schemeClr val="dk1"/>
              </a:buClr>
              <a:buSzPts val="4200"/>
              <a:buFont typeface="Source Code Pro"/>
              <a:buChar char="●"/>
            </a:pPr>
            <a:r>
              <a:rPr lang="en-US" sz="4200">
                <a:solidFill>
                  <a:schemeClr val="dk1"/>
                </a:solidFill>
                <a:latin typeface="Source Code Pro"/>
                <a:ea typeface="Source Code Pro"/>
                <a:cs typeface="Source Code Pro"/>
                <a:sym typeface="Source Code Pro"/>
              </a:rPr>
              <a:t>Alert analysis for successful logins</a:t>
            </a:r>
            <a:endParaRPr sz="4200">
              <a:solidFill>
                <a:schemeClr val="dk1"/>
              </a:solidFill>
              <a:latin typeface="Source Code Pro"/>
              <a:ea typeface="Source Code Pro"/>
              <a:cs typeface="Source Code Pro"/>
              <a:sym typeface="Source Code Pro"/>
            </a:endParaRPr>
          </a:p>
          <a:p>
            <a:pPr indent="-495300" lvl="1" marL="1371600" rtl="0" algn="l">
              <a:lnSpc>
                <a:spcPct val="115000"/>
              </a:lnSpc>
              <a:spcBef>
                <a:spcPts val="1000"/>
              </a:spcBef>
              <a:spcAft>
                <a:spcPts val="0"/>
              </a:spcAft>
              <a:buClr>
                <a:schemeClr val="dk1"/>
              </a:buClr>
              <a:buSzPts val="4200"/>
              <a:buFont typeface="Source Code Pro"/>
              <a:buChar char="○"/>
            </a:pPr>
            <a:r>
              <a:rPr lang="en-US" sz="4200">
                <a:solidFill>
                  <a:schemeClr val="dk1"/>
                </a:solidFill>
                <a:latin typeface="Source Code Pro"/>
                <a:ea typeface="Source Code Pro"/>
                <a:cs typeface="Source Code Pro"/>
                <a:sym typeface="Source Code Pro"/>
              </a:rPr>
              <a:t>suspicious</a:t>
            </a:r>
            <a:r>
              <a:rPr lang="en-US" sz="4200">
                <a:solidFill>
                  <a:schemeClr val="dk1"/>
                </a:solidFill>
                <a:latin typeface="Source Code Pro"/>
                <a:ea typeface="Source Code Pro"/>
                <a:cs typeface="Source Code Pro"/>
                <a:sym typeface="Source Code Pro"/>
              </a:rPr>
              <a:t> activity detected- 3/25/2020 at 11am with 196 events </a:t>
            </a:r>
            <a:endParaRPr sz="4200">
              <a:solidFill>
                <a:schemeClr val="dk1"/>
              </a:solidFill>
              <a:latin typeface="Source Code Pro"/>
              <a:ea typeface="Source Code Pro"/>
              <a:cs typeface="Source Code Pro"/>
              <a:sym typeface="Source Code Pro"/>
            </a:endParaRPr>
          </a:p>
          <a:p>
            <a:pPr indent="-495300" lvl="1" marL="1371600" rtl="0" algn="l">
              <a:lnSpc>
                <a:spcPct val="115000"/>
              </a:lnSpc>
              <a:spcBef>
                <a:spcPts val="1000"/>
              </a:spcBef>
              <a:spcAft>
                <a:spcPts val="0"/>
              </a:spcAft>
              <a:buClr>
                <a:schemeClr val="dk1"/>
              </a:buClr>
              <a:buSzPts val="4200"/>
              <a:buFont typeface="Source Code Pro"/>
              <a:buChar char="○"/>
            </a:pPr>
            <a:r>
              <a:rPr lang="en-US" sz="4200">
                <a:solidFill>
                  <a:schemeClr val="dk1"/>
                </a:solidFill>
                <a:latin typeface="Source Code Pro"/>
                <a:ea typeface="Source Code Pro"/>
                <a:cs typeface="Source Code Pro"/>
                <a:sym typeface="Source Code Pro"/>
              </a:rPr>
              <a:t>Alert triggered (threshold 30)</a:t>
            </a:r>
            <a:endParaRPr sz="4200">
              <a:solidFill>
                <a:schemeClr val="dk1"/>
              </a:solidFill>
              <a:latin typeface="Source Code Pro"/>
              <a:ea typeface="Source Code Pro"/>
              <a:cs typeface="Source Code Pro"/>
              <a:sym typeface="Source Code Pro"/>
            </a:endParaRPr>
          </a:p>
          <a:p>
            <a:pPr indent="-495300" lvl="0" marL="914400" rtl="0" algn="l">
              <a:lnSpc>
                <a:spcPct val="115000"/>
              </a:lnSpc>
              <a:spcBef>
                <a:spcPts val="1000"/>
              </a:spcBef>
              <a:spcAft>
                <a:spcPts val="0"/>
              </a:spcAft>
              <a:buClr>
                <a:schemeClr val="dk1"/>
              </a:buClr>
              <a:buSzPts val="4200"/>
              <a:buFont typeface="Source Code Pro"/>
              <a:buChar char="●"/>
            </a:pPr>
            <a:r>
              <a:rPr lang="en-US" sz="4200">
                <a:solidFill>
                  <a:schemeClr val="dk1"/>
                </a:solidFill>
                <a:latin typeface="Source Code Pro"/>
                <a:ea typeface="Source Code Pro"/>
                <a:cs typeface="Source Code Pro"/>
                <a:sym typeface="Source Code Pro"/>
              </a:rPr>
              <a:t>Alert analysis for deleted accounts</a:t>
            </a:r>
            <a:endParaRPr sz="4200">
              <a:solidFill>
                <a:schemeClr val="dk1"/>
              </a:solidFill>
              <a:latin typeface="Source Code Pro"/>
              <a:ea typeface="Source Code Pro"/>
              <a:cs typeface="Source Code Pro"/>
              <a:sym typeface="Source Code Pro"/>
            </a:endParaRPr>
          </a:p>
          <a:p>
            <a:pPr indent="-495300" lvl="1" marL="1371600" rtl="0" algn="l">
              <a:lnSpc>
                <a:spcPct val="115000"/>
              </a:lnSpc>
              <a:spcBef>
                <a:spcPts val="1000"/>
              </a:spcBef>
              <a:spcAft>
                <a:spcPts val="0"/>
              </a:spcAft>
              <a:buClr>
                <a:schemeClr val="dk1"/>
              </a:buClr>
              <a:buSzPts val="4200"/>
              <a:buFont typeface="Source Code Pro"/>
              <a:buChar char="○"/>
            </a:pPr>
            <a:r>
              <a:rPr lang="en-US" sz="4200">
                <a:solidFill>
                  <a:schemeClr val="dk1"/>
                </a:solidFill>
                <a:latin typeface="Source Code Pro"/>
                <a:ea typeface="Source Code Pro"/>
                <a:cs typeface="Source Code Pro"/>
                <a:sym typeface="Source Code Pro"/>
              </a:rPr>
              <a:t>No suspicious activity</a:t>
            </a:r>
            <a:endParaRPr sz="4200">
              <a:solidFill>
                <a:schemeClr val="dk1"/>
              </a:solidFill>
              <a:latin typeface="Source Code Pro"/>
              <a:ea typeface="Source Code Pro"/>
              <a:cs typeface="Source Code Pro"/>
              <a:sym typeface="Source Code Pro"/>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49" name="Shape 1649"/>
        <p:cNvGrpSpPr/>
        <p:nvPr/>
      </p:nvGrpSpPr>
      <p:grpSpPr>
        <a:xfrm>
          <a:off x="0" y="0"/>
          <a:ext cx="0" cy="0"/>
          <a:chOff x="0" y="0"/>
          <a:chExt cx="0" cy="0"/>
        </a:xfrm>
      </p:grpSpPr>
      <p:sp>
        <p:nvSpPr>
          <p:cNvPr id="1650" name="Google Shape;1650;p12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Summary—Windows</a:t>
            </a:r>
            <a:endParaRPr>
              <a:latin typeface="Source Code Pro Medium"/>
              <a:ea typeface="Source Code Pro Medium"/>
              <a:cs typeface="Source Code Pro Medium"/>
              <a:sym typeface="Source Code Pro Medium"/>
            </a:endParaRPr>
          </a:p>
        </p:txBody>
      </p:sp>
      <p:sp>
        <p:nvSpPr>
          <p:cNvPr id="1651" name="Google Shape;1651;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2" name="Google Shape;1652;p123"/>
          <p:cNvSpPr txBox="1"/>
          <p:nvPr>
            <p:ph idx="3" type="body"/>
          </p:nvPr>
        </p:nvSpPr>
        <p:spPr>
          <a:xfrm>
            <a:off x="703375" y="2070475"/>
            <a:ext cx="22942800" cy="10091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000">
                <a:solidFill>
                  <a:schemeClr val="dk1"/>
                </a:solidFill>
                <a:latin typeface="Source Code Pro"/>
                <a:ea typeface="Source Code Pro"/>
                <a:cs typeface="Source Code Pro"/>
                <a:sym typeface="Source Code Pro"/>
              </a:rPr>
              <a:t>Summarize </a:t>
            </a:r>
            <a:r>
              <a:rPr lang="en-US" sz="4000">
                <a:solidFill>
                  <a:schemeClr val="dk1"/>
                </a:solidFill>
                <a:latin typeface="Source Code Pro"/>
                <a:ea typeface="Source Code Pro"/>
                <a:cs typeface="Source Code Pro"/>
                <a:sym typeface="Source Code Pro"/>
              </a:rPr>
              <a:t>your findings from your dashboards when analyzing the attack logs.</a:t>
            </a:r>
            <a:endParaRPr sz="4000">
              <a:solidFill>
                <a:schemeClr val="dk1"/>
              </a:solidFill>
              <a:latin typeface="Source Code Pro"/>
              <a:ea typeface="Source Code Pro"/>
              <a:cs typeface="Source Code Pro"/>
              <a:sym typeface="Source Code Pro"/>
            </a:endParaRPr>
          </a:p>
          <a:p>
            <a:pPr indent="-482600" lvl="0" marL="914400" rtl="0" algn="l">
              <a:lnSpc>
                <a:spcPct val="115000"/>
              </a:lnSpc>
              <a:spcBef>
                <a:spcPts val="12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Dashboard analysis for </a:t>
            </a:r>
            <a:r>
              <a:rPr lang="en-US" sz="4000">
                <a:solidFill>
                  <a:schemeClr val="dk1"/>
                </a:solidFill>
                <a:latin typeface="Source Code Pro"/>
                <a:ea typeface="Source Code Pro"/>
                <a:cs typeface="Source Code Pro"/>
                <a:sym typeface="Source Code Pro"/>
              </a:rPr>
              <a:t>time</a:t>
            </a:r>
            <a:r>
              <a:rPr lang="en-US" sz="4000">
                <a:solidFill>
                  <a:schemeClr val="dk1"/>
                </a:solidFill>
                <a:latin typeface="Source Code Pro"/>
                <a:ea typeface="Source Code Pro"/>
                <a:cs typeface="Source Code Pro"/>
                <a:sym typeface="Source Code Pro"/>
              </a:rPr>
              <a:t> chart of signatures:</a:t>
            </a:r>
            <a:endParaRPr sz="4000">
              <a:solidFill>
                <a:schemeClr val="dk1"/>
              </a:solidFill>
              <a:latin typeface="Source Code Pro"/>
              <a:ea typeface="Source Code Pro"/>
              <a:cs typeface="Source Code Pro"/>
              <a:sym typeface="Source Code Pro"/>
            </a:endParaRPr>
          </a:p>
          <a:p>
            <a:pPr indent="-482600" lvl="1" marL="13716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suspicious activity found for:</a:t>
            </a:r>
            <a:endParaRPr sz="4000">
              <a:solidFill>
                <a:schemeClr val="dk1"/>
              </a:solidFill>
              <a:latin typeface="Source Code Pro"/>
              <a:ea typeface="Source Code Pro"/>
              <a:cs typeface="Source Code Pro"/>
              <a:sym typeface="Source Code Pro"/>
            </a:endParaRPr>
          </a:p>
          <a:p>
            <a:pPr indent="-482600" lvl="2" marL="18288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‘an attempt was made to reset an account’s password’(1am-2am)</a:t>
            </a:r>
            <a:endParaRPr sz="4000">
              <a:solidFill>
                <a:schemeClr val="dk1"/>
              </a:solidFill>
              <a:latin typeface="Source Code Pro"/>
              <a:ea typeface="Source Code Pro"/>
              <a:cs typeface="Source Code Pro"/>
              <a:sym typeface="Source Code Pro"/>
            </a:endParaRPr>
          </a:p>
          <a:p>
            <a:pPr indent="-482600" lvl="2" marL="1828800" rtl="0" algn="l">
              <a:lnSpc>
                <a:spcPct val="115000"/>
              </a:lnSpc>
              <a:spcBef>
                <a:spcPts val="1000"/>
              </a:spcBef>
              <a:spcAft>
                <a:spcPts val="100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‘a user account was locked out’ (9am-10am)</a:t>
            </a:r>
            <a:endParaRPr sz="4000">
              <a:solidFill>
                <a:schemeClr val="dk1"/>
              </a:solidFill>
              <a:latin typeface="Source Code Pro"/>
              <a:ea typeface="Source Code Pro"/>
              <a:cs typeface="Source Code Pro"/>
              <a:sym typeface="Source Code Pro"/>
            </a:endParaRPr>
          </a:p>
        </p:txBody>
      </p:sp>
      <p:pic>
        <p:nvPicPr>
          <p:cNvPr id="1653" name="Google Shape;1653;p123"/>
          <p:cNvPicPr preferRelativeResize="0"/>
          <p:nvPr/>
        </p:nvPicPr>
        <p:blipFill>
          <a:blip r:embed="rId3">
            <a:alphaModFix/>
          </a:blip>
          <a:stretch>
            <a:fillRect/>
          </a:stretch>
        </p:blipFill>
        <p:spPr>
          <a:xfrm>
            <a:off x="1770025" y="7069950"/>
            <a:ext cx="21086799" cy="6149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58" name="Shape 1658"/>
        <p:cNvGrpSpPr/>
        <p:nvPr/>
      </p:nvGrpSpPr>
      <p:grpSpPr>
        <a:xfrm>
          <a:off x="0" y="0"/>
          <a:ext cx="0" cy="0"/>
          <a:chOff x="0" y="0"/>
          <a:chExt cx="0" cy="0"/>
        </a:xfrm>
      </p:grpSpPr>
      <p:sp>
        <p:nvSpPr>
          <p:cNvPr id="1659" name="Google Shape;1659;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0" name="Google Shape;1660;p12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Summary—Windows</a:t>
            </a:r>
            <a:endParaRPr>
              <a:latin typeface="Source Code Pro Medium"/>
              <a:ea typeface="Source Code Pro Medium"/>
              <a:cs typeface="Source Code Pro Medium"/>
              <a:sym typeface="Source Code Pro Medium"/>
            </a:endParaRPr>
          </a:p>
        </p:txBody>
      </p:sp>
      <p:sp>
        <p:nvSpPr>
          <p:cNvPr id="1661" name="Google Shape;1661;p12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000">
                <a:solidFill>
                  <a:schemeClr val="dk1"/>
                </a:solidFill>
                <a:latin typeface="Source Code Pro"/>
                <a:ea typeface="Source Code Pro"/>
                <a:cs typeface="Source Code Pro"/>
                <a:sym typeface="Source Code Pro"/>
              </a:rPr>
              <a:t>Summarize your findings from your dashboards when analyzing the attack logs.</a:t>
            </a:r>
            <a:endParaRPr sz="4000">
              <a:solidFill>
                <a:schemeClr val="dk1"/>
              </a:solidFill>
              <a:latin typeface="Source Code Pro"/>
              <a:ea typeface="Source Code Pro"/>
              <a:cs typeface="Source Code Pro"/>
              <a:sym typeface="Source Code Pro"/>
            </a:endParaRPr>
          </a:p>
          <a:p>
            <a:pPr indent="-482600" lvl="0" marL="914400" rtl="0" algn="l">
              <a:lnSpc>
                <a:spcPct val="115000"/>
              </a:lnSpc>
              <a:spcBef>
                <a:spcPts val="12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Dashboard analysis for users</a:t>
            </a:r>
            <a:endParaRPr sz="4000">
              <a:solidFill>
                <a:schemeClr val="dk1"/>
              </a:solidFill>
              <a:latin typeface="Source Code Pro"/>
              <a:ea typeface="Source Code Pro"/>
              <a:cs typeface="Source Code Pro"/>
              <a:sym typeface="Source Code Pro"/>
            </a:endParaRPr>
          </a:p>
          <a:p>
            <a:pPr indent="-482600" lvl="1" marL="13716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User_A: (1am-2am) </a:t>
            </a:r>
            <a:endParaRPr sz="4000">
              <a:solidFill>
                <a:schemeClr val="dk1"/>
              </a:solidFill>
              <a:latin typeface="Source Code Pro"/>
              <a:ea typeface="Source Code Pro"/>
              <a:cs typeface="Source Code Pro"/>
              <a:sym typeface="Source Code Pro"/>
            </a:endParaRPr>
          </a:p>
          <a:p>
            <a:pPr indent="-482600" lvl="1" marL="1371600" rtl="0" algn="l">
              <a:lnSpc>
                <a:spcPct val="115000"/>
              </a:lnSpc>
              <a:spcBef>
                <a:spcPts val="1000"/>
              </a:spcBef>
              <a:spcAft>
                <a:spcPts val="100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User_K: (9am-10am)</a:t>
            </a:r>
            <a:endParaRPr sz="4000">
              <a:solidFill>
                <a:schemeClr val="dk1"/>
              </a:solidFill>
              <a:latin typeface="Source Code Pro"/>
              <a:ea typeface="Source Code Pro"/>
              <a:cs typeface="Source Code Pro"/>
              <a:sym typeface="Source Code Pro"/>
            </a:endParaRPr>
          </a:p>
        </p:txBody>
      </p:sp>
      <p:pic>
        <p:nvPicPr>
          <p:cNvPr id="1662" name="Google Shape;1662;p124"/>
          <p:cNvPicPr preferRelativeResize="0"/>
          <p:nvPr/>
        </p:nvPicPr>
        <p:blipFill>
          <a:blip r:embed="rId3">
            <a:alphaModFix/>
          </a:blip>
          <a:stretch>
            <a:fillRect/>
          </a:stretch>
        </p:blipFill>
        <p:spPr>
          <a:xfrm>
            <a:off x="1305537" y="6683275"/>
            <a:ext cx="21738475" cy="6270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67" name="Shape 1667"/>
        <p:cNvGrpSpPr/>
        <p:nvPr/>
      </p:nvGrpSpPr>
      <p:grpSpPr>
        <a:xfrm>
          <a:off x="0" y="0"/>
          <a:ext cx="0" cy="0"/>
          <a:chOff x="0" y="0"/>
          <a:chExt cx="0" cy="0"/>
        </a:xfrm>
      </p:grpSpPr>
      <p:sp>
        <p:nvSpPr>
          <p:cNvPr id="1668" name="Google Shape;1668;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9" name="Google Shape;1669;p12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Summary—Windows</a:t>
            </a:r>
            <a:endParaRPr>
              <a:latin typeface="Source Code Pro Medium"/>
              <a:ea typeface="Source Code Pro Medium"/>
              <a:cs typeface="Source Code Pro Medium"/>
              <a:sym typeface="Source Code Pro Medium"/>
            </a:endParaRPr>
          </a:p>
        </p:txBody>
      </p:sp>
      <p:sp>
        <p:nvSpPr>
          <p:cNvPr id="1670" name="Google Shape;1670;p12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500">
                <a:solidFill>
                  <a:schemeClr val="dk1"/>
                </a:solidFill>
                <a:latin typeface="Source Code Pro"/>
                <a:ea typeface="Source Code Pro"/>
                <a:cs typeface="Source Code Pro"/>
                <a:sym typeface="Source Code Pro"/>
              </a:rPr>
              <a:t>Summarize your findings from your dashboards when analyzing the attack logs.</a:t>
            </a:r>
            <a:endParaRPr sz="45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t/>
            </a:r>
            <a:endParaRPr sz="3000">
              <a:solidFill>
                <a:schemeClr val="dk1"/>
              </a:solidFill>
              <a:latin typeface="Source Code Pro"/>
              <a:ea typeface="Source Code Pro"/>
              <a:cs typeface="Source Code Pro"/>
              <a:sym typeface="Source Code Pro"/>
            </a:endParaRPr>
          </a:p>
          <a:p>
            <a:pPr indent="-514350" lvl="0" marL="914400" rtl="0" algn="l">
              <a:lnSpc>
                <a:spcPct val="115000"/>
              </a:lnSpc>
              <a:spcBef>
                <a:spcPts val="12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Dashboard analysis:</a:t>
            </a:r>
            <a:endParaRPr sz="4500">
              <a:solidFill>
                <a:schemeClr val="dk1"/>
              </a:solidFill>
              <a:latin typeface="Source Code Pro"/>
              <a:ea typeface="Source Code Pro"/>
              <a:cs typeface="Source Code Pro"/>
              <a:sym typeface="Source Code Pro"/>
            </a:endParaRPr>
          </a:p>
          <a:p>
            <a:pPr indent="-514350" lvl="1" marL="1371600" rtl="0" algn="l">
              <a:lnSpc>
                <a:spcPct val="115000"/>
              </a:lnSpc>
              <a:spcBef>
                <a:spcPts val="10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User_A= ‘user account was locked out’</a:t>
            </a:r>
            <a:endParaRPr sz="4500">
              <a:solidFill>
                <a:schemeClr val="dk1"/>
              </a:solidFill>
              <a:latin typeface="Source Code Pro"/>
              <a:ea typeface="Source Code Pro"/>
              <a:cs typeface="Source Code Pro"/>
              <a:sym typeface="Source Code Pro"/>
            </a:endParaRPr>
          </a:p>
          <a:p>
            <a:pPr indent="-514350" lvl="1" marL="1371600" rtl="0" algn="l">
              <a:lnSpc>
                <a:spcPct val="115000"/>
              </a:lnSpc>
              <a:spcBef>
                <a:spcPts val="1000"/>
              </a:spcBef>
              <a:spcAft>
                <a:spcPts val="100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User_K= ‘attempt was made to reset an account password’</a:t>
            </a:r>
            <a:endParaRPr sz="4500">
              <a:solidFill>
                <a:schemeClr val="dk1"/>
              </a:solidFill>
              <a:latin typeface="Source Code Pro"/>
              <a:ea typeface="Source Code Pro"/>
              <a:cs typeface="Source Code Pro"/>
              <a:sym typeface="Source Code Pro"/>
            </a:endParaRPr>
          </a:p>
        </p:txBody>
      </p:sp>
      <p:pic>
        <p:nvPicPr>
          <p:cNvPr id="1671" name="Google Shape;1671;p125"/>
          <p:cNvPicPr preferRelativeResize="0"/>
          <p:nvPr/>
        </p:nvPicPr>
        <p:blipFill>
          <a:blip r:embed="rId3">
            <a:alphaModFix/>
          </a:blip>
          <a:stretch>
            <a:fillRect/>
          </a:stretch>
        </p:blipFill>
        <p:spPr>
          <a:xfrm>
            <a:off x="4938553" y="7746600"/>
            <a:ext cx="12872924" cy="5207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75" name="Shape 1675"/>
        <p:cNvGrpSpPr/>
        <p:nvPr/>
      </p:nvGrpSpPr>
      <p:grpSpPr>
        <a:xfrm>
          <a:off x="0" y="0"/>
          <a:ext cx="0" cy="0"/>
          <a:chOff x="0" y="0"/>
          <a:chExt cx="0" cy="0"/>
        </a:xfrm>
      </p:grpSpPr>
      <p:sp>
        <p:nvSpPr>
          <p:cNvPr id="1676" name="Google Shape;1676;p126"/>
          <p:cNvSpPr txBox="1"/>
          <p:nvPr>
            <p:ph type="title"/>
          </p:nvPr>
        </p:nvSpPr>
        <p:spPr>
          <a:xfrm>
            <a:off x="540209"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latin typeface="Source Code Pro Medium"/>
                <a:ea typeface="Source Code Pro Medium"/>
                <a:cs typeface="Source Code Pro Medium"/>
                <a:sym typeface="Source Code Pro Medium"/>
              </a:rPr>
              <a:t>Other Screenshots of Windows Attack Logs</a:t>
            </a:r>
            <a:endParaRPr>
              <a:latin typeface="Source Code Pro Medium"/>
              <a:ea typeface="Source Code Pro Medium"/>
              <a:cs typeface="Source Code Pro Medium"/>
              <a:sym typeface="Source Code Pro Medium"/>
            </a:endParaRPr>
          </a:p>
        </p:txBody>
      </p:sp>
      <p:sp>
        <p:nvSpPr>
          <p:cNvPr id="1677" name="Google Shape;1677;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78" name="Google Shape;1678;p126"/>
          <p:cNvPicPr preferRelativeResize="0"/>
          <p:nvPr/>
        </p:nvPicPr>
        <p:blipFill>
          <a:blip r:embed="rId3">
            <a:alphaModFix/>
          </a:blip>
          <a:stretch>
            <a:fillRect/>
          </a:stretch>
        </p:blipFill>
        <p:spPr>
          <a:xfrm>
            <a:off x="6670200" y="2148600"/>
            <a:ext cx="9737225" cy="4967975"/>
          </a:xfrm>
          <a:prstGeom prst="rect">
            <a:avLst/>
          </a:prstGeom>
          <a:noFill/>
          <a:ln>
            <a:noFill/>
          </a:ln>
        </p:spPr>
      </p:pic>
      <p:pic>
        <p:nvPicPr>
          <p:cNvPr id="1679" name="Google Shape;1679;p126"/>
          <p:cNvPicPr preferRelativeResize="0"/>
          <p:nvPr/>
        </p:nvPicPr>
        <p:blipFill>
          <a:blip r:embed="rId4">
            <a:alphaModFix/>
          </a:blip>
          <a:stretch>
            <a:fillRect/>
          </a:stretch>
        </p:blipFill>
        <p:spPr>
          <a:xfrm>
            <a:off x="2879625" y="7841975"/>
            <a:ext cx="17975875" cy="4584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83" name="Shape 1683"/>
        <p:cNvGrpSpPr/>
        <p:nvPr/>
      </p:nvGrpSpPr>
      <p:grpSpPr>
        <a:xfrm>
          <a:off x="0" y="0"/>
          <a:ext cx="0" cy="0"/>
          <a:chOff x="0" y="0"/>
          <a:chExt cx="0" cy="0"/>
        </a:xfrm>
      </p:grpSpPr>
      <p:sp>
        <p:nvSpPr>
          <p:cNvPr id="1684" name="Google Shape;1684;p12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Summary—Apache</a:t>
            </a:r>
            <a:endParaRPr>
              <a:latin typeface="Source Code Pro Medium"/>
              <a:ea typeface="Source Code Pro Medium"/>
              <a:cs typeface="Source Code Pro Medium"/>
              <a:sym typeface="Source Code Pro Medium"/>
            </a:endParaRPr>
          </a:p>
        </p:txBody>
      </p:sp>
      <p:sp>
        <p:nvSpPr>
          <p:cNvPr id="1685" name="Google Shape;1685;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6" name="Google Shape;1686;p127"/>
          <p:cNvSpPr txBox="1"/>
          <p:nvPr>
            <p:ph idx="3" type="body"/>
          </p:nvPr>
        </p:nvSpPr>
        <p:spPr>
          <a:xfrm>
            <a:off x="703375" y="2295400"/>
            <a:ext cx="22942800" cy="101589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000">
                <a:solidFill>
                  <a:schemeClr val="dk1"/>
                </a:solidFill>
                <a:latin typeface="Source Code Pro"/>
                <a:ea typeface="Source Code Pro"/>
                <a:cs typeface="Source Code Pro"/>
                <a:sym typeface="Source Code Pro"/>
              </a:rPr>
              <a:t>Summarize </a:t>
            </a:r>
            <a:r>
              <a:rPr lang="en-US" sz="4000">
                <a:solidFill>
                  <a:schemeClr val="dk1"/>
                </a:solidFill>
                <a:latin typeface="Source Code Pro"/>
                <a:ea typeface="Source Code Pro"/>
                <a:cs typeface="Source Code Pro"/>
                <a:sym typeface="Source Code Pro"/>
              </a:rPr>
              <a:t>your findings from your reports when analyzing the attack logs.</a:t>
            </a:r>
            <a:endParaRPr sz="40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t/>
            </a:r>
            <a:endParaRPr sz="4000">
              <a:solidFill>
                <a:schemeClr val="dk1"/>
              </a:solidFill>
              <a:latin typeface="Source Code Pro"/>
              <a:ea typeface="Source Code Pro"/>
              <a:cs typeface="Source Code Pro"/>
              <a:sym typeface="Source Code Pro"/>
            </a:endParaRPr>
          </a:p>
          <a:p>
            <a:pPr indent="-482600" lvl="0" marL="914400" rtl="0" algn="l">
              <a:lnSpc>
                <a:spcPct val="115000"/>
              </a:lnSpc>
              <a:spcBef>
                <a:spcPts val="12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HTTP methods</a:t>
            </a:r>
            <a:endParaRPr sz="4000">
              <a:solidFill>
                <a:schemeClr val="dk1"/>
              </a:solidFill>
              <a:latin typeface="Source Code Pro"/>
              <a:ea typeface="Source Code Pro"/>
              <a:cs typeface="Source Code Pro"/>
              <a:sym typeface="Source Code Pro"/>
            </a:endParaRPr>
          </a:p>
          <a:p>
            <a:pPr indent="-482600" lvl="1" marL="13716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GET method decreased significantly</a:t>
            </a:r>
            <a:endParaRPr sz="4000">
              <a:solidFill>
                <a:schemeClr val="dk1"/>
              </a:solidFill>
              <a:latin typeface="Source Code Pro"/>
              <a:ea typeface="Source Code Pro"/>
              <a:cs typeface="Source Code Pro"/>
              <a:sym typeface="Source Code Pro"/>
            </a:endParaRPr>
          </a:p>
          <a:p>
            <a:pPr indent="-482600" lvl="1" marL="13716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POST method </a:t>
            </a:r>
            <a:r>
              <a:rPr lang="en-US" sz="4000">
                <a:solidFill>
                  <a:schemeClr val="dk1"/>
                </a:solidFill>
                <a:latin typeface="Source Code Pro"/>
                <a:ea typeface="Source Code Pro"/>
                <a:cs typeface="Source Code Pro"/>
                <a:sym typeface="Source Code Pro"/>
              </a:rPr>
              <a:t>increased</a:t>
            </a:r>
            <a:r>
              <a:rPr lang="en-US" sz="4000">
                <a:solidFill>
                  <a:schemeClr val="dk1"/>
                </a:solidFill>
                <a:latin typeface="Source Code Pro"/>
                <a:ea typeface="Source Code Pro"/>
                <a:cs typeface="Source Code Pro"/>
                <a:sym typeface="Source Code Pro"/>
              </a:rPr>
              <a:t> </a:t>
            </a:r>
            <a:endParaRPr sz="4000">
              <a:solidFill>
                <a:schemeClr val="dk1"/>
              </a:solidFill>
              <a:latin typeface="Source Code Pro"/>
              <a:ea typeface="Source Code Pro"/>
              <a:cs typeface="Source Code Pro"/>
              <a:sym typeface="Source Code Pro"/>
            </a:endParaRPr>
          </a:p>
          <a:p>
            <a:pPr indent="-482600" lvl="0" marL="9144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Referrer domains</a:t>
            </a:r>
            <a:endParaRPr sz="4000">
              <a:solidFill>
                <a:schemeClr val="dk1"/>
              </a:solidFill>
              <a:latin typeface="Source Code Pro"/>
              <a:ea typeface="Source Code Pro"/>
              <a:cs typeface="Source Code Pro"/>
              <a:sym typeface="Source Code Pro"/>
            </a:endParaRPr>
          </a:p>
          <a:p>
            <a:pPr indent="-482600" lvl="1" marL="13716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no suspicious activity</a:t>
            </a:r>
            <a:endParaRPr sz="4000">
              <a:solidFill>
                <a:schemeClr val="dk1"/>
              </a:solidFill>
              <a:latin typeface="Source Code Pro"/>
              <a:ea typeface="Source Code Pro"/>
              <a:cs typeface="Source Code Pro"/>
              <a:sym typeface="Source Code Pro"/>
            </a:endParaRPr>
          </a:p>
          <a:p>
            <a:pPr indent="-482600" lvl="0" marL="9144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HTTP response codes</a:t>
            </a:r>
            <a:endParaRPr sz="4000">
              <a:solidFill>
                <a:schemeClr val="dk1"/>
              </a:solidFill>
              <a:latin typeface="Source Code Pro"/>
              <a:ea typeface="Source Code Pro"/>
              <a:cs typeface="Source Code Pro"/>
              <a:sym typeface="Source Code Pro"/>
            </a:endParaRPr>
          </a:p>
          <a:p>
            <a:pPr indent="-482600" lvl="1" marL="13716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status</a:t>
            </a:r>
            <a:r>
              <a:rPr lang="en-US" sz="4000">
                <a:solidFill>
                  <a:schemeClr val="dk1"/>
                </a:solidFill>
                <a:latin typeface="Source Code Pro"/>
                <a:ea typeface="Source Code Pro"/>
                <a:cs typeface="Source Code Pro"/>
                <a:sym typeface="Source Code Pro"/>
              </a:rPr>
              <a:t> 200: decrease</a:t>
            </a:r>
            <a:endParaRPr sz="4000">
              <a:solidFill>
                <a:schemeClr val="dk1"/>
              </a:solidFill>
              <a:latin typeface="Source Code Pro"/>
              <a:ea typeface="Source Code Pro"/>
              <a:cs typeface="Source Code Pro"/>
              <a:sym typeface="Source Code Pro"/>
            </a:endParaRPr>
          </a:p>
          <a:p>
            <a:pPr indent="-482600" lvl="1" marL="13716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status 304: increase</a:t>
            </a:r>
            <a:endParaRPr sz="4000">
              <a:solidFill>
                <a:schemeClr val="dk1"/>
              </a:solidFill>
              <a:latin typeface="Source Code Pro"/>
              <a:ea typeface="Source Code Pro"/>
              <a:cs typeface="Source Code Pro"/>
              <a:sym typeface="Source Code Pro"/>
            </a:endParaRPr>
          </a:p>
          <a:p>
            <a:pPr indent="-482600" lvl="1" marL="1371600" rtl="0" algn="l">
              <a:lnSpc>
                <a:spcPct val="115000"/>
              </a:lnSpc>
              <a:spcBef>
                <a:spcPts val="1000"/>
              </a:spcBef>
              <a:spcAft>
                <a:spcPts val="0"/>
              </a:spcAft>
              <a:buClr>
                <a:schemeClr val="dk1"/>
              </a:buClr>
              <a:buSzPts val="4000"/>
              <a:buFont typeface="Source Code Pro"/>
              <a:buChar char="○"/>
            </a:pPr>
            <a:r>
              <a:rPr lang="en-US" sz="4000">
                <a:solidFill>
                  <a:schemeClr val="dk1"/>
                </a:solidFill>
                <a:latin typeface="Source Code Pro"/>
                <a:ea typeface="Source Code Pro"/>
                <a:cs typeface="Source Code Pro"/>
                <a:sym typeface="Source Code Pro"/>
              </a:rPr>
              <a:t>status 404: increase</a:t>
            </a:r>
            <a:endParaRPr sz="4000">
              <a:solidFill>
                <a:schemeClr val="dk1"/>
              </a:solidFill>
              <a:latin typeface="Source Code Pro"/>
              <a:ea typeface="Source Code Pro"/>
              <a:cs typeface="Source Code Pro"/>
              <a:sym typeface="Source Code Pro"/>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90" name="Shape 1690"/>
        <p:cNvGrpSpPr/>
        <p:nvPr/>
      </p:nvGrpSpPr>
      <p:grpSpPr>
        <a:xfrm>
          <a:off x="0" y="0"/>
          <a:ext cx="0" cy="0"/>
          <a:chOff x="0" y="0"/>
          <a:chExt cx="0" cy="0"/>
        </a:xfrm>
      </p:grpSpPr>
      <p:sp>
        <p:nvSpPr>
          <p:cNvPr id="1691" name="Google Shape;1691;p12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Summary—Apache</a:t>
            </a:r>
            <a:endParaRPr>
              <a:latin typeface="Source Code Pro Medium"/>
              <a:ea typeface="Source Code Pro Medium"/>
              <a:cs typeface="Source Code Pro Medium"/>
              <a:sym typeface="Source Code Pro Medium"/>
            </a:endParaRPr>
          </a:p>
        </p:txBody>
      </p:sp>
      <p:sp>
        <p:nvSpPr>
          <p:cNvPr id="1692" name="Google Shape;1692;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3" name="Google Shape;1693;p128"/>
          <p:cNvSpPr txBox="1"/>
          <p:nvPr>
            <p:ph idx="3" type="body"/>
          </p:nvPr>
        </p:nvSpPr>
        <p:spPr>
          <a:xfrm>
            <a:off x="703375" y="2295400"/>
            <a:ext cx="22942800" cy="100773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latin typeface="Source Code Pro"/>
                <a:ea typeface="Source Code Pro"/>
                <a:cs typeface="Source Code Pro"/>
                <a:sym typeface="Source Code Pro"/>
              </a:rPr>
              <a:t>Summarize </a:t>
            </a:r>
            <a:r>
              <a:rPr lang="en-US" sz="4400">
                <a:solidFill>
                  <a:schemeClr val="dk1"/>
                </a:solidFill>
                <a:latin typeface="Source Code Pro"/>
                <a:ea typeface="Source Code Pro"/>
                <a:cs typeface="Source Code Pro"/>
                <a:sym typeface="Source Code Pro"/>
              </a:rPr>
              <a:t>your findings from your alerts when analyzing the attack logs. Were the thresholds correct?</a:t>
            </a:r>
            <a:endParaRPr sz="44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t/>
            </a:r>
            <a:endParaRPr sz="4400">
              <a:solidFill>
                <a:schemeClr val="dk1"/>
              </a:solidFill>
              <a:latin typeface="Source Code Pro"/>
              <a:ea typeface="Source Code Pro"/>
              <a:cs typeface="Source Code Pro"/>
              <a:sym typeface="Source Code Pro"/>
            </a:endParaRPr>
          </a:p>
          <a:p>
            <a:pPr indent="-508000" lvl="0" marL="914400" rtl="0" algn="l">
              <a:lnSpc>
                <a:spcPct val="115000"/>
              </a:lnSpc>
              <a:spcBef>
                <a:spcPts val="1200"/>
              </a:spcBef>
              <a:spcAft>
                <a:spcPts val="0"/>
              </a:spcAft>
              <a:buClr>
                <a:schemeClr val="dk1"/>
              </a:buClr>
              <a:buSzPts val="4400"/>
              <a:buFont typeface="Source Code Pro"/>
              <a:buChar char="●"/>
            </a:pPr>
            <a:r>
              <a:rPr lang="en-US" sz="4400">
                <a:solidFill>
                  <a:schemeClr val="dk1"/>
                </a:solidFill>
                <a:latin typeface="Source Code Pro"/>
                <a:ea typeface="Source Code Pro"/>
                <a:cs typeface="Source Code Pro"/>
                <a:sym typeface="Source Code Pro"/>
              </a:rPr>
              <a:t>Alert analysis for international activity: </a:t>
            </a:r>
            <a:endParaRPr sz="4400">
              <a:solidFill>
                <a:schemeClr val="dk1"/>
              </a:solidFill>
              <a:latin typeface="Source Code Pro"/>
              <a:ea typeface="Source Code Pro"/>
              <a:cs typeface="Source Code Pro"/>
              <a:sym typeface="Source Code Pro"/>
            </a:endParaRPr>
          </a:p>
          <a:p>
            <a:pPr indent="-508000" lvl="1" marL="1371600" rtl="0" algn="l">
              <a:lnSpc>
                <a:spcPct val="115000"/>
              </a:lnSpc>
              <a:spcBef>
                <a:spcPts val="1000"/>
              </a:spcBef>
              <a:spcAft>
                <a:spcPts val="0"/>
              </a:spcAft>
              <a:buClr>
                <a:schemeClr val="dk1"/>
              </a:buClr>
              <a:buSzPts val="4400"/>
              <a:buFont typeface="Source Code Pro"/>
              <a:buChar char="○"/>
            </a:pPr>
            <a:r>
              <a:rPr lang="en-US" sz="4400">
                <a:solidFill>
                  <a:schemeClr val="dk1"/>
                </a:solidFill>
                <a:latin typeface="Source Code Pro"/>
                <a:ea typeface="Source Code Pro"/>
                <a:cs typeface="Source Code Pro"/>
                <a:sym typeface="Source Code Pro"/>
              </a:rPr>
              <a:t>suspicious activity on 3/25/2020 at 10pm with 937 events</a:t>
            </a:r>
            <a:endParaRPr sz="4400">
              <a:solidFill>
                <a:schemeClr val="dk1"/>
              </a:solidFill>
              <a:latin typeface="Source Code Pro"/>
              <a:ea typeface="Source Code Pro"/>
              <a:cs typeface="Source Code Pro"/>
              <a:sym typeface="Source Code Pro"/>
            </a:endParaRPr>
          </a:p>
          <a:p>
            <a:pPr indent="-508000" lvl="1" marL="1371600" rtl="0" algn="l">
              <a:lnSpc>
                <a:spcPct val="115000"/>
              </a:lnSpc>
              <a:spcBef>
                <a:spcPts val="1000"/>
              </a:spcBef>
              <a:spcAft>
                <a:spcPts val="0"/>
              </a:spcAft>
              <a:buClr>
                <a:schemeClr val="dk1"/>
              </a:buClr>
              <a:buSzPts val="4400"/>
              <a:buFont typeface="Source Code Pro"/>
              <a:buChar char="○"/>
            </a:pPr>
            <a:r>
              <a:rPr lang="en-US" sz="4400">
                <a:solidFill>
                  <a:schemeClr val="dk1"/>
                </a:solidFill>
                <a:latin typeface="Source Code Pro"/>
                <a:ea typeface="Source Code Pro"/>
                <a:cs typeface="Source Code Pro"/>
                <a:sym typeface="Source Code Pro"/>
              </a:rPr>
              <a:t>alert triggered (threshold 180)</a:t>
            </a:r>
            <a:endParaRPr sz="4400">
              <a:solidFill>
                <a:schemeClr val="dk1"/>
              </a:solidFill>
              <a:latin typeface="Source Code Pro"/>
              <a:ea typeface="Source Code Pro"/>
              <a:cs typeface="Source Code Pro"/>
              <a:sym typeface="Source Code Pro"/>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694" name="Google Shape;1694;p128"/>
          <p:cNvPicPr preferRelativeResize="0"/>
          <p:nvPr/>
        </p:nvPicPr>
        <p:blipFill>
          <a:blip r:embed="rId3">
            <a:alphaModFix/>
          </a:blip>
          <a:stretch>
            <a:fillRect/>
          </a:stretch>
        </p:blipFill>
        <p:spPr>
          <a:xfrm>
            <a:off x="717425" y="7383425"/>
            <a:ext cx="22942800" cy="5341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698" name="Shape 1698"/>
        <p:cNvGrpSpPr/>
        <p:nvPr/>
      </p:nvGrpSpPr>
      <p:grpSpPr>
        <a:xfrm>
          <a:off x="0" y="0"/>
          <a:ext cx="0" cy="0"/>
          <a:chOff x="0" y="0"/>
          <a:chExt cx="0" cy="0"/>
        </a:xfrm>
      </p:grpSpPr>
      <p:sp>
        <p:nvSpPr>
          <p:cNvPr id="1699" name="Google Shape;1699;p12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Summary—Apache</a:t>
            </a:r>
            <a:endParaRPr>
              <a:latin typeface="Source Code Pro Medium"/>
              <a:ea typeface="Source Code Pro Medium"/>
              <a:cs typeface="Source Code Pro Medium"/>
              <a:sym typeface="Source Code Pro Medium"/>
            </a:endParaRPr>
          </a:p>
        </p:txBody>
      </p:sp>
      <p:sp>
        <p:nvSpPr>
          <p:cNvPr id="1700" name="Google Shape;1700;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01" name="Google Shape;1701;p12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latin typeface="Source Code Pro"/>
                <a:ea typeface="Source Code Pro"/>
                <a:cs typeface="Source Code Pro"/>
                <a:sym typeface="Source Code Pro"/>
              </a:rPr>
              <a:t>Summarize your findings from your alerts when analyzing the attack logs. Were the thresholds correct?</a:t>
            </a:r>
            <a:endParaRPr sz="44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t/>
            </a:r>
            <a:endParaRPr sz="4400">
              <a:solidFill>
                <a:schemeClr val="dk1"/>
              </a:solidFill>
              <a:latin typeface="Source Code Pro"/>
              <a:ea typeface="Source Code Pro"/>
              <a:cs typeface="Source Code Pro"/>
              <a:sym typeface="Source Code Pro"/>
            </a:endParaRPr>
          </a:p>
          <a:p>
            <a:pPr indent="-508000" lvl="0" marL="914400" rtl="0" algn="l">
              <a:lnSpc>
                <a:spcPct val="115000"/>
              </a:lnSpc>
              <a:spcBef>
                <a:spcPts val="1200"/>
              </a:spcBef>
              <a:spcAft>
                <a:spcPts val="0"/>
              </a:spcAft>
              <a:buClr>
                <a:schemeClr val="dk1"/>
              </a:buClr>
              <a:buSzPts val="4400"/>
              <a:buFont typeface="Source Code Pro"/>
              <a:buChar char="●"/>
            </a:pPr>
            <a:r>
              <a:rPr lang="en-US" sz="4400">
                <a:solidFill>
                  <a:schemeClr val="dk1"/>
                </a:solidFill>
                <a:latin typeface="Source Code Pro"/>
                <a:ea typeface="Source Code Pro"/>
                <a:cs typeface="Source Code Pro"/>
                <a:sym typeface="Source Code Pro"/>
              </a:rPr>
              <a:t>Alert analysis for HTTP POST activity: </a:t>
            </a:r>
            <a:endParaRPr sz="4400">
              <a:solidFill>
                <a:schemeClr val="dk1"/>
              </a:solidFill>
              <a:latin typeface="Source Code Pro"/>
              <a:ea typeface="Source Code Pro"/>
              <a:cs typeface="Source Code Pro"/>
              <a:sym typeface="Source Code Pro"/>
            </a:endParaRPr>
          </a:p>
          <a:p>
            <a:pPr indent="-508000" lvl="1" marL="1371600" rtl="0" algn="l">
              <a:lnSpc>
                <a:spcPct val="115000"/>
              </a:lnSpc>
              <a:spcBef>
                <a:spcPts val="1000"/>
              </a:spcBef>
              <a:spcAft>
                <a:spcPts val="0"/>
              </a:spcAft>
              <a:buClr>
                <a:schemeClr val="dk1"/>
              </a:buClr>
              <a:buSzPts val="4400"/>
              <a:buFont typeface="Source Code Pro"/>
              <a:buChar char="○"/>
            </a:pPr>
            <a:r>
              <a:rPr lang="en-US" sz="4400">
                <a:solidFill>
                  <a:schemeClr val="dk1"/>
                </a:solidFill>
                <a:latin typeface="Source Code Pro"/>
                <a:ea typeface="Source Code Pro"/>
                <a:cs typeface="Source Code Pro"/>
                <a:sym typeface="Source Code Pro"/>
              </a:rPr>
              <a:t>suspicious activity on 3/25/2020 at 8pm with 1296 events</a:t>
            </a:r>
            <a:endParaRPr sz="4400">
              <a:solidFill>
                <a:schemeClr val="dk1"/>
              </a:solidFill>
              <a:latin typeface="Source Code Pro"/>
              <a:ea typeface="Source Code Pro"/>
              <a:cs typeface="Source Code Pro"/>
              <a:sym typeface="Source Code Pro"/>
            </a:endParaRPr>
          </a:p>
          <a:p>
            <a:pPr indent="-508000" lvl="1" marL="1371600" rtl="0" algn="l">
              <a:lnSpc>
                <a:spcPct val="115000"/>
              </a:lnSpc>
              <a:spcBef>
                <a:spcPts val="1000"/>
              </a:spcBef>
              <a:spcAft>
                <a:spcPts val="0"/>
              </a:spcAft>
              <a:buClr>
                <a:schemeClr val="dk1"/>
              </a:buClr>
              <a:buSzPts val="4400"/>
              <a:buFont typeface="Source Code Pro"/>
              <a:buChar char="○"/>
            </a:pPr>
            <a:r>
              <a:rPr lang="en-US" sz="4400">
                <a:solidFill>
                  <a:schemeClr val="dk1"/>
                </a:solidFill>
                <a:latin typeface="Source Code Pro"/>
                <a:ea typeface="Source Code Pro"/>
                <a:cs typeface="Source Code Pro"/>
                <a:sym typeface="Source Code Pro"/>
              </a:rPr>
              <a:t>alert triggered (threshold 15)</a:t>
            </a:r>
            <a:endParaRPr sz="4400">
              <a:solidFill>
                <a:schemeClr val="dk1"/>
              </a:solidFill>
              <a:latin typeface="Source Code Pro"/>
              <a:ea typeface="Source Code Pro"/>
              <a:cs typeface="Source Code Pro"/>
              <a:sym typeface="Source Code Pro"/>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702" name="Google Shape;1702;p129"/>
          <p:cNvPicPr preferRelativeResize="0"/>
          <p:nvPr/>
        </p:nvPicPr>
        <p:blipFill rotWithShape="1">
          <a:blip r:embed="rId3">
            <a:alphaModFix/>
          </a:blip>
          <a:srcRect b="31283" l="0" r="0" t="39016"/>
          <a:stretch/>
        </p:blipFill>
        <p:spPr>
          <a:xfrm>
            <a:off x="1520825" y="7830675"/>
            <a:ext cx="21756552" cy="43314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706" name="Shape 1706"/>
        <p:cNvGrpSpPr/>
        <p:nvPr/>
      </p:nvGrpSpPr>
      <p:grpSpPr>
        <a:xfrm>
          <a:off x="0" y="0"/>
          <a:ext cx="0" cy="0"/>
          <a:chOff x="0" y="0"/>
          <a:chExt cx="0" cy="0"/>
        </a:xfrm>
      </p:grpSpPr>
      <p:sp>
        <p:nvSpPr>
          <p:cNvPr id="1707" name="Google Shape;1707;p13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Summary—Apache</a:t>
            </a:r>
            <a:endParaRPr>
              <a:latin typeface="Source Code Pro Medium"/>
              <a:ea typeface="Source Code Pro Medium"/>
              <a:cs typeface="Source Code Pro Medium"/>
              <a:sym typeface="Source Code Pro Medium"/>
            </a:endParaRPr>
          </a:p>
        </p:txBody>
      </p:sp>
      <p:sp>
        <p:nvSpPr>
          <p:cNvPr id="1708" name="Google Shape;1708;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09" name="Google Shape;1709;p13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latin typeface="Source Code Pro"/>
                <a:ea typeface="Source Code Pro"/>
                <a:cs typeface="Source Code Pro"/>
                <a:sym typeface="Source Code Pro"/>
              </a:rPr>
              <a:t>Summarize </a:t>
            </a:r>
            <a:r>
              <a:rPr lang="en-US" sz="4400">
                <a:solidFill>
                  <a:schemeClr val="dk1"/>
                </a:solidFill>
                <a:latin typeface="Source Code Pro"/>
                <a:ea typeface="Source Code Pro"/>
                <a:cs typeface="Source Code Pro"/>
                <a:sym typeface="Source Code Pro"/>
              </a:rPr>
              <a:t>your findings from your dashboards when analyzing the attack logs.</a:t>
            </a:r>
            <a:endParaRPr sz="4400">
              <a:solidFill>
                <a:schemeClr val="dk1"/>
              </a:solidFill>
              <a:latin typeface="Source Code Pro"/>
              <a:ea typeface="Source Code Pro"/>
              <a:cs typeface="Source Code Pro"/>
              <a:sym typeface="Source Code Pro"/>
            </a:endParaRPr>
          </a:p>
          <a:p>
            <a:pPr indent="-508000" lvl="0" marL="914400" rtl="0" algn="l">
              <a:lnSpc>
                <a:spcPct val="115000"/>
              </a:lnSpc>
              <a:spcBef>
                <a:spcPts val="1200"/>
              </a:spcBef>
              <a:spcAft>
                <a:spcPts val="0"/>
              </a:spcAft>
              <a:buClr>
                <a:schemeClr val="dk1"/>
              </a:buClr>
              <a:buSzPts val="4400"/>
              <a:buFont typeface="Source Code Pro"/>
              <a:buChar char="●"/>
            </a:pPr>
            <a:r>
              <a:rPr lang="en-US" sz="4400">
                <a:solidFill>
                  <a:schemeClr val="dk1"/>
                </a:solidFill>
                <a:latin typeface="Source Code Pro"/>
                <a:ea typeface="Source Code Pro"/>
                <a:cs typeface="Source Code Pro"/>
                <a:sym typeface="Source Code Pro"/>
              </a:rPr>
              <a:t>Dashboard analysis for time chart of HTTP methods</a:t>
            </a:r>
            <a:endParaRPr sz="4400">
              <a:solidFill>
                <a:schemeClr val="dk1"/>
              </a:solidFill>
              <a:latin typeface="Source Code Pro"/>
              <a:ea typeface="Source Code Pro"/>
              <a:cs typeface="Source Code Pro"/>
              <a:sym typeface="Source Code Pro"/>
            </a:endParaRPr>
          </a:p>
          <a:p>
            <a:pPr indent="-508000" lvl="1" marL="1371600" rtl="0" algn="l">
              <a:lnSpc>
                <a:spcPct val="115000"/>
              </a:lnSpc>
              <a:spcBef>
                <a:spcPts val="1000"/>
              </a:spcBef>
              <a:spcAft>
                <a:spcPts val="1000"/>
              </a:spcAft>
              <a:buClr>
                <a:schemeClr val="dk1"/>
              </a:buClr>
              <a:buSzPts val="4400"/>
              <a:buFont typeface="Source Code Pro"/>
              <a:buChar char="○"/>
            </a:pPr>
            <a:r>
              <a:rPr lang="en-US" sz="4400">
                <a:solidFill>
                  <a:schemeClr val="dk1"/>
                </a:solidFill>
                <a:latin typeface="Source Code Pro"/>
                <a:ea typeface="Source Code Pro"/>
                <a:cs typeface="Source Code Pro"/>
                <a:sym typeface="Source Code Pro"/>
              </a:rPr>
              <a:t>GET and POST method both had sharp increase </a:t>
            </a:r>
            <a:endParaRPr sz="4400">
              <a:solidFill>
                <a:schemeClr val="dk1"/>
              </a:solidFill>
              <a:latin typeface="Source Code Pro"/>
              <a:ea typeface="Source Code Pro"/>
              <a:cs typeface="Source Code Pro"/>
              <a:sym typeface="Source Code Pro"/>
            </a:endParaRPr>
          </a:p>
        </p:txBody>
      </p:sp>
      <p:pic>
        <p:nvPicPr>
          <p:cNvPr id="1710" name="Google Shape;1710;p130"/>
          <p:cNvPicPr preferRelativeResize="0"/>
          <p:nvPr/>
        </p:nvPicPr>
        <p:blipFill>
          <a:blip r:embed="rId3">
            <a:alphaModFix/>
          </a:blip>
          <a:stretch>
            <a:fillRect/>
          </a:stretch>
        </p:blipFill>
        <p:spPr>
          <a:xfrm>
            <a:off x="2870425" y="5811600"/>
            <a:ext cx="17554975" cy="7142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714" name="Shape 1714"/>
        <p:cNvGrpSpPr/>
        <p:nvPr/>
      </p:nvGrpSpPr>
      <p:grpSpPr>
        <a:xfrm>
          <a:off x="0" y="0"/>
          <a:ext cx="0" cy="0"/>
          <a:chOff x="0" y="0"/>
          <a:chExt cx="0" cy="0"/>
        </a:xfrm>
      </p:grpSpPr>
      <p:sp>
        <p:nvSpPr>
          <p:cNvPr id="1715" name="Google Shape;1715;p13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Summary—Apache</a:t>
            </a:r>
            <a:endParaRPr>
              <a:latin typeface="Source Code Pro Medium"/>
              <a:ea typeface="Source Code Pro Medium"/>
              <a:cs typeface="Source Code Pro Medium"/>
              <a:sym typeface="Source Code Pro Medium"/>
            </a:endParaRPr>
          </a:p>
        </p:txBody>
      </p:sp>
      <p:sp>
        <p:nvSpPr>
          <p:cNvPr id="1716" name="Google Shape;1716;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17" name="Google Shape;1717;p131"/>
          <p:cNvSpPr txBox="1"/>
          <p:nvPr>
            <p:ph idx="3" type="body"/>
          </p:nvPr>
        </p:nvSpPr>
        <p:spPr>
          <a:xfrm>
            <a:off x="703375" y="2642775"/>
            <a:ext cx="22942800" cy="95193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500">
                <a:solidFill>
                  <a:schemeClr val="dk1"/>
                </a:solidFill>
                <a:latin typeface="Source Code Pro"/>
                <a:ea typeface="Source Code Pro"/>
                <a:cs typeface="Source Code Pro"/>
                <a:sym typeface="Source Code Pro"/>
              </a:rPr>
              <a:t>Summarize your findings from your dashboards when analyzing the attack logs.</a:t>
            </a:r>
            <a:endParaRPr sz="45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t/>
            </a:r>
            <a:endParaRPr sz="4500">
              <a:solidFill>
                <a:schemeClr val="dk1"/>
              </a:solidFill>
              <a:latin typeface="Source Code Pro"/>
              <a:ea typeface="Source Code Pro"/>
              <a:cs typeface="Source Code Pro"/>
              <a:sym typeface="Source Code Pro"/>
            </a:endParaRPr>
          </a:p>
          <a:p>
            <a:pPr indent="-514350" lvl="0" marL="914400" rtl="0" algn="l">
              <a:lnSpc>
                <a:spcPct val="115000"/>
              </a:lnSpc>
              <a:spcBef>
                <a:spcPts val="12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Dashboard analysis for cluster map</a:t>
            </a:r>
            <a:endParaRPr sz="4500">
              <a:solidFill>
                <a:schemeClr val="dk1"/>
              </a:solidFill>
              <a:latin typeface="Source Code Pro"/>
              <a:ea typeface="Source Code Pro"/>
              <a:cs typeface="Source Code Pro"/>
              <a:sym typeface="Source Code Pro"/>
            </a:endParaRPr>
          </a:p>
          <a:p>
            <a:pPr indent="-514350" lvl="1" marL="1371600" rtl="0" algn="l">
              <a:lnSpc>
                <a:spcPct val="115000"/>
              </a:lnSpc>
              <a:spcBef>
                <a:spcPts val="10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New York</a:t>
            </a:r>
            <a:endParaRPr sz="4500">
              <a:solidFill>
                <a:schemeClr val="dk1"/>
              </a:solidFill>
              <a:latin typeface="Source Code Pro"/>
              <a:ea typeface="Source Code Pro"/>
              <a:cs typeface="Source Code Pro"/>
              <a:sym typeface="Source Code Pro"/>
            </a:endParaRPr>
          </a:p>
          <a:p>
            <a:pPr indent="-514350" lvl="1" marL="1371600" rtl="0" algn="l">
              <a:lnSpc>
                <a:spcPct val="115000"/>
              </a:lnSpc>
              <a:spcBef>
                <a:spcPts val="10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Washington D.C., Virginia</a:t>
            </a:r>
            <a:endParaRPr sz="4500">
              <a:solidFill>
                <a:schemeClr val="dk1"/>
              </a:solidFill>
              <a:latin typeface="Source Code Pro"/>
              <a:ea typeface="Source Code Pro"/>
              <a:cs typeface="Source Code Pro"/>
              <a:sym typeface="Source Code Pro"/>
            </a:endParaRPr>
          </a:p>
          <a:p>
            <a:pPr indent="-514350" lvl="1" marL="1371600" rtl="0" algn="l">
              <a:lnSpc>
                <a:spcPct val="115000"/>
              </a:lnSpc>
              <a:spcBef>
                <a:spcPts val="10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Kev, Ukraine</a:t>
            </a:r>
            <a:endParaRPr sz="4500">
              <a:solidFill>
                <a:schemeClr val="dk1"/>
              </a:solidFill>
              <a:latin typeface="Source Code Pro"/>
              <a:ea typeface="Source Code Pro"/>
              <a:cs typeface="Source Code Pro"/>
              <a:sym typeface="Source Code Pro"/>
            </a:endParaRPr>
          </a:p>
          <a:p>
            <a:pPr indent="-514350" lvl="1" marL="1371600" rtl="0" algn="l">
              <a:lnSpc>
                <a:spcPct val="115000"/>
              </a:lnSpc>
              <a:spcBef>
                <a:spcPts val="1000"/>
              </a:spcBef>
              <a:spcAft>
                <a:spcPts val="100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Kharkiz, Ukraine </a:t>
            </a:r>
            <a:endParaRPr sz="4500">
              <a:solidFill>
                <a:schemeClr val="dk1"/>
              </a:solidFill>
              <a:latin typeface="Source Code Pro"/>
              <a:ea typeface="Source Code Pro"/>
              <a:cs typeface="Source Code Pro"/>
              <a:sym typeface="Source Code Pro"/>
            </a:endParaRPr>
          </a:p>
        </p:txBody>
      </p:sp>
      <p:pic>
        <p:nvPicPr>
          <p:cNvPr id="1718" name="Google Shape;1718;p131"/>
          <p:cNvPicPr preferRelativeResize="0"/>
          <p:nvPr/>
        </p:nvPicPr>
        <p:blipFill>
          <a:blip r:embed="rId3">
            <a:alphaModFix/>
          </a:blip>
          <a:stretch>
            <a:fillRect/>
          </a:stretch>
        </p:blipFill>
        <p:spPr>
          <a:xfrm>
            <a:off x="12559800" y="5907150"/>
            <a:ext cx="10297025" cy="7046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352" name="Shape 1352"/>
        <p:cNvGrpSpPr/>
        <p:nvPr/>
      </p:nvGrpSpPr>
      <p:grpSpPr>
        <a:xfrm>
          <a:off x="0" y="0"/>
          <a:ext cx="0" cy="0"/>
          <a:chOff x="0" y="0"/>
          <a:chExt cx="0" cy="0"/>
        </a:xfrm>
      </p:grpSpPr>
      <p:sp>
        <p:nvSpPr>
          <p:cNvPr id="1353" name="Google Shape;1353;p8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Scenario</a:t>
            </a:r>
            <a:endParaRPr>
              <a:latin typeface="Source Code Pro Medium"/>
              <a:ea typeface="Source Code Pro Medium"/>
              <a:cs typeface="Source Code Pro Medium"/>
              <a:sym typeface="Source Code Pro Medium"/>
            </a:endParaRPr>
          </a:p>
        </p:txBody>
      </p:sp>
      <p:sp>
        <p:nvSpPr>
          <p:cNvPr id="1354" name="Google Shape;1354;p8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55" name="Google Shape;1355;p87"/>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0" lvl="0" marL="914400" rtl="0" algn="ctr">
              <a:lnSpc>
                <a:spcPct val="115000"/>
              </a:lnSpc>
              <a:spcBef>
                <a:spcPts val="0"/>
              </a:spcBef>
              <a:spcAft>
                <a:spcPts val="0"/>
              </a:spcAft>
              <a:buNone/>
            </a:pPr>
            <a:r>
              <a:rPr lang="en-US" sz="4200">
                <a:solidFill>
                  <a:schemeClr val="dk1"/>
                </a:solidFill>
                <a:latin typeface="Source Code Pro"/>
                <a:ea typeface="Source Code Pro"/>
                <a:cs typeface="Source Code Pro"/>
                <a:sym typeface="Source Code Pro"/>
              </a:rPr>
              <a:t>As a</a:t>
            </a:r>
            <a:r>
              <a:rPr lang="en-US" sz="4200">
                <a:solidFill>
                  <a:srgbClr val="24292F"/>
                </a:solidFill>
                <a:latin typeface="Source Code Pro"/>
                <a:ea typeface="Source Code Pro"/>
                <a:cs typeface="Source Code Pro"/>
                <a:sym typeface="Source Code Pro"/>
              </a:rPr>
              <a:t> SOC analyst we work at a small company called Virtual Space Industries (VSI) which designs virtual-reality programs for businesses. Recently, there has been a rumor that a competitor, JobeCorp, may launch cyberattacks to disrupt VSI’s business. As an SOC analyst, we are tasked with using Splunk to monitor potential attacks on our systems and applications.The VSI products that we have been tasked with monitoring are an Apache web server, which hosts the administrative webpage, and a Windows operating system, which runs many of VSI’s back-end operations. The networking team has provided us with past logs to help our team develop baselines and create reports, alerts, dashboards, and more.</a:t>
            </a:r>
            <a:endParaRPr sz="4200">
              <a:solidFill>
                <a:srgbClr val="24292F"/>
              </a:solidFill>
              <a:latin typeface="Source Code Pro"/>
              <a:ea typeface="Source Code Pro"/>
              <a:cs typeface="Source Code Pro"/>
              <a:sym typeface="Source Code Pro"/>
            </a:endParaRPr>
          </a:p>
          <a:p>
            <a:pPr indent="0" lvl="0" marL="914400" rtl="0" algn="l">
              <a:lnSpc>
                <a:spcPct val="115000"/>
              </a:lnSpc>
              <a:spcBef>
                <a:spcPts val="1000"/>
              </a:spcBef>
              <a:spcAft>
                <a:spcPts val="1000"/>
              </a:spcAft>
              <a:buNone/>
            </a:pPr>
            <a:r>
              <a:t/>
            </a:r>
            <a:endParaRPr sz="3000">
              <a:solidFill>
                <a:srgbClr val="24292F"/>
              </a:solidFill>
              <a:latin typeface="Arial"/>
              <a:ea typeface="Arial"/>
              <a:cs typeface="Arial"/>
              <a:sym typeface="Arial"/>
            </a:endParaRPr>
          </a:p>
        </p:txBody>
      </p:sp>
      <p:sp>
        <p:nvSpPr>
          <p:cNvPr id="1356" name="Google Shape;1356;p87"/>
          <p:cNvSpPr txBox="1"/>
          <p:nvPr/>
        </p:nvSpPr>
        <p:spPr>
          <a:xfrm>
            <a:off x="18521100" y="9978700"/>
            <a:ext cx="58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722" name="Shape 1722"/>
        <p:cNvGrpSpPr/>
        <p:nvPr/>
      </p:nvGrpSpPr>
      <p:grpSpPr>
        <a:xfrm>
          <a:off x="0" y="0"/>
          <a:ext cx="0" cy="0"/>
          <a:chOff x="0" y="0"/>
          <a:chExt cx="0" cy="0"/>
        </a:xfrm>
      </p:grpSpPr>
      <p:sp>
        <p:nvSpPr>
          <p:cNvPr id="1723" name="Google Shape;1723;p13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latin typeface="Source Code Pro Medium"/>
                <a:ea typeface="Source Code Pro Medium"/>
                <a:cs typeface="Source Code Pro Medium"/>
                <a:sym typeface="Source Code Pro Medium"/>
              </a:rPr>
              <a:t>Attack Summary—Apache</a:t>
            </a:r>
            <a:endParaRPr>
              <a:latin typeface="Source Code Pro Medium"/>
              <a:ea typeface="Source Code Pro Medium"/>
              <a:cs typeface="Source Code Pro Medium"/>
              <a:sym typeface="Source Code Pro Medium"/>
            </a:endParaRPr>
          </a:p>
        </p:txBody>
      </p:sp>
      <p:sp>
        <p:nvSpPr>
          <p:cNvPr id="1724" name="Google Shape;1724;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25" name="Google Shape;1725;p132"/>
          <p:cNvSpPr txBox="1"/>
          <p:nvPr>
            <p:ph idx="3" type="body"/>
          </p:nvPr>
        </p:nvSpPr>
        <p:spPr>
          <a:xfrm>
            <a:off x="717425" y="3295100"/>
            <a:ext cx="22942800" cy="8744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500">
                <a:solidFill>
                  <a:schemeClr val="dk1"/>
                </a:solidFill>
                <a:latin typeface="Source Code Pro"/>
                <a:ea typeface="Source Code Pro"/>
                <a:cs typeface="Source Code Pro"/>
                <a:sym typeface="Source Code Pro"/>
              </a:rPr>
              <a:t>Summarize your findings from your dashboards when analyzing the attack logs.</a:t>
            </a:r>
            <a:endParaRPr sz="4500">
              <a:solidFill>
                <a:schemeClr val="dk1"/>
              </a:solidFill>
              <a:latin typeface="Source Code Pro"/>
              <a:ea typeface="Source Code Pro"/>
              <a:cs typeface="Source Code Pro"/>
              <a:sym typeface="Source Code Pro"/>
            </a:endParaRPr>
          </a:p>
          <a:p>
            <a:pPr indent="0" lvl="0" marL="0" rtl="0" algn="l">
              <a:spcBef>
                <a:spcPts val="1200"/>
              </a:spcBef>
              <a:spcAft>
                <a:spcPts val="0"/>
              </a:spcAft>
              <a:buNone/>
            </a:pPr>
            <a:r>
              <a:t/>
            </a:r>
            <a:endParaRPr sz="4500">
              <a:solidFill>
                <a:schemeClr val="dk1"/>
              </a:solidFill>
              <a:latin typeface="Source Code Pro"/>
              <a:ea typeface="Source Code Pro"/>
              <a:cs typeface="Source Code Pro"/>
              <a:sym typeface="Source Code Pro"/>
            </a:endParaRPr>
          </a:p>
          <a:p>
            <a:pPr indent="-514350" lvl="0" marL="914400" rtl="0" algn="l">
              <a:lnSpc>
                <a:spcPct val="115000"/>
              </a:lnSpc>
              <a:spcBef>
                <a:spcPts val="12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Dashboard analysis for URI Data</a:t>
            </a:r>
            <a:endParaRPr sz="4500">
              <a:solidFill>
                <a:schemeClr val="dk1"/>
              </a:solidFill>
              <a:latin typeface="Source Code Pro"/>
              <a:ea typeface="Source Code Pro"/>
              <a:cs typeface="Source Code Pro"/>
              <a:sym typeface="Source Code Pro"/>
            </a:endParaRPr>
          </a:p>
          <a:p>
            <a:pPr indent="-514350" lvl="1" marL="1371600" rtl="0" algn="l">
              <a:lnSpc>
                <a:spcPct val="115000"/>
              </a:lnSpc>
              <a:spcBef>
                <a:spcPts val="1000"/>
              </a:spcBef>
              <a:spcAft>
                <a:spcPts val="0"/>
              </a:spcAft>
              <a:buClr>
                <a:schemeClr val="dk1"/>
              </a:buClr>
              <a:buSzPts val="4500"/>
              <a:buFont typeface="Source Code Pro"/>
              <a:buChar char="○"/>
            </a:pPr>
            <a:r>
              <a:rPr lang="en-US" sz="4500">
                <a:solidFill>
                  <a:schemeClr val="dk1"/>
                </a:solidFill>
                <a:latin typeface="Source Code Pro"/>
                <a:ea typeface="Source Code Pro"/>
                <a:cs typeface="Source Code Pro"/>
                <a:sym typeface="Source Code Pro"/>
              </a:rPr>
              <a:t>The VSI_Account_logon.php increase</a:t>
            </a:r>
            <a:endParaRPr sz="4500">
              <a:solidFill>
                <a:schemeClr val="dk1"/>
              </a:solidFill>
              <a:latin typeface="Source Code Pro"/>
              <a:ea typeface="Source Code Pro"/>
              <a:cs typeface="Source Code Pro"/>
              <a:sym typeface="Source Code Pro"/>
            </a:endParaRPr>
          </a:p>
          <a:p>
            <a:pPr indent="-508000" lvl="1" marL="1371600" rtl="0" algn="l">
              <a:lnSpc>
                <a:spcPct val="115000"/>
              </a:lnSpc>
              <a:spcBef>
                <a:spcPts val="1000"/>
              </a:spcBef>
              <a:spcAft>
                <a:spcPts val="1000"/>
              </a:spcAft>
              <a:buClr>
                <a:schemeClr val="dk1"/>
              </a:buClr>
              <a:buSzPts val="4400"/>
              <a:buChar char="○"/>
            </a:pPr>
            <a:r>
              <a:rPr lang="en-US" sz="4500">
                <a:solidFill>
                  <a:schemeClr val="dk1"/>
                </a:solidFill>
                <a:latin typeface="Source Code Pro"/>
                <a:ea typeface="Source Code Pro"/>
                <a:cs typeface="Source Code Pro"/>
                <a:sym typeface="Source Code Pro"/>
              </a:rPr>
              <a:t>The_files_log_stash  increase</a:t>
            </a:r>
            <a:r>
              <a:rPr lang="en-US" sz="4400">
                <a:solidFill>
                  <a:schemeClr val="dk1"/>
                </a:solidFill>
              </a:rPr>
              <a:t> </a:t>
            </a:r>
            <a:endParaRPr sz="4400">
              <a:solidFill>
                <a:schemeClr val="dk1"/>
              </a:solidFill>
            </a:endParaRPr>
          </a:p>
        </p:txBody>
      </p:sp>
      <p:pic>
        <p:nvPicPr>
          <p:cNvPr id="1726" name="Google Shape;1726;p132"/>
          <p:cNvPicPr preferRelativeResize="0"/>
          <p:nvPr/>
        </p:nvPicPr>
        <p:blipFill>
          <a:blip r:embed="rId3">
            <a:alphaModFix/>
          </a:blip>
          <a:stretch>
            <a:fillRect/>
          </a:stretch>
        </p:blipFill>
        <p:spPr>
          <a:xfrm>
            <a:off x="3947941" y="8747025"/>
            <a:ext cx="14579750" cy="3853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730" name="Shape 1730"/>
        <p:cNvGrpSpPr/>
        <p:nvPr/>
      </p:nvGrpSpPr>
      <p:grpSpPr>
        <a:xfrm>
          <a:off x="0" y="0"/>
          <a:ext cx="0" cy="0"/>
          <a:chOff x="0" y="0"/>
          <a:chExt cx="0" cy="0"/>
        </a:xfrm>
      </p:grpSpPr>
      <p:sp>
        <p:nvSpPr>
          <p:cNvPr id="1731" name="Google Shape;1731;p133"/>
          <p:cNvSpPr txBox="1"/>
          <p:nvPr>
            <p:ph type="title"/>
          </p:nvPr>
        </p:nvSpPr>
        <p:spPr>
          <a:xfrm>
            <a:off x="1005759"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latin typeface="Source Code Pro Medium"/>
                <a:ea typeface="Source Code Pro Medium"/>
                <a:cs typeface="Source Code Pro Medium"/>
                <a:sym typeface="Source Code Pro Medium"/>
              </a:rPr>
              <a:t>Other </a:t>
            </a:r>
            <a:r>
              <a:rPr lang="en-US">
                <a:solidFill>
                  <a:schemeClr val="dk1"/>
                </a:solidFill>
                <a:latin typeface="Source Code Pro Medium"/>
                <a:ea typeface="Source Code Pro Medium"/>
                <a:cs typeface="Source Code Pro Medium"/>
                <a:sym typeface="Source Code Pro Medium"/>
              </a:rPr>
              <a:t>Screenshots of Apache Attack Logs</a:t>
            </a:r>
            <a:endParaRPr>
              <a:latin typeface="Source Code Pro Medium"/>
              <a:ea typeface="Source Code Pro Medium"/>
              <a:cs typeface="Source Code Pro Medium"/>
              <a:sym typeface="Source Code Pro Medium"/>
            </a:endParaRPr>
          </a:p>
        </p:txBody>
      </p:sp>
      <p:sp>
        <p:nvSpPr>
          <p:cNvPr id="1732" name="Google Shape;1732;p1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733" name="Google Shape;1733;p133"/>
          <p:cNvPicPr preferRelativeResize="0"/>
          <p:nvPr/>
        </p:nvPicPr>
        <p:blipFill>
          <a:blip r:embed="rId3">
            <a:alphaModFix/>
          </a:blip>
          <a:stretch>
            <a:fillRect/>
          </a:stretch>
        </p:blipFill>
        <p:spPr>
          <a:xfrm>
            <a:off x="367275" y="2041150"/>
            <a:ext cx="10440351" cy="5361900"/>
          </a:xfrm>
          <a:prstGeom prst="rect">
            <a:avLst/>
          </a:prstGeom>
          <a:noFill/>
          <a:ln>
            <a:noFill/>
          </a:ln>
        </p:spPr>
      </p:pic>
      <p:pic>
        <p:nvPicPr>
          <p:cNvPr id="1734" name="Google Shape;1734;p133"/>
          <p:cNvPicPr preferRelativeResize="0"/>
          <p:nvPr/>
        </p:nvPicPr>
        <p:blipFill>
          <a:blip r:embed="rId4">
            <a:alphaModFix/>
          </a:blip>
          <a:stretch>
            <a:fillRect/>
          </a:stretch>
        </p:blipFill>
        <p:spPr>
          <a:xfrm>
            <a:off x="11305100" y="3571175"/>
            <a:ext cx="12341100" cy="7090775"/>
          </a:xfrm>
          <a:prstGeom prst="rect">
            <a:avLst/>
          </a:prstGeom>
          <a:noFill/>
          <a:ln>
            <a:noFill/>
          </a:ln>
        </p:spPr>
      </p:pic>
      <p:pic>
        <p:nvPicPr>
          <p:cNvPr id="1735" name="Google Shape;1735;p133"/>
          <p:cNvPicPr preferRelativeResize="0"/>
          <p:nvPr/>
        </p:nvPicPr>
        <p:blipFill>
          <a:blip r:embed="rId5">
            <a:alphaModFix/>
          </a:blip>
          <a:stretch>
            <a:fillRect/>
          </a:stretch>
        </p:blipFill>
        <p:spPr>
          <a:xfrm>
            <a:off x="367275" y="7806175"/>
            <a:ext cx="10440351" cy="557447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9" name="Shape 1739"/>
        <p:cNvGrpSpPr/>
        <p:nvPr/>
      </p:nvGrpSpPr>
      <p:grpSpPr>
        <a:xfrm>
          <a:off x="0" y="0"/>
          <a:ext cx="0" cy="0"/>
          <a:chOff x="0" y="0"/>
          <a:chExt cx="0" cy="0"/>
        </a:xfrm>
      </p:grpSpPr>
      <p:sp>
        <p:nvSpPr>
          <p:cNvPr id="1740" name="Google Shape;1740;p134"/>
          <p:cNvSpPr txBox="1"/>
          <p:nvPr>
            <p:ph type="title"/>
          </p:nvPr>
        </p:nvSpPr>
        <p:spPr>
          <a:xfrm>
            <a:off x="-278441" y="533975"/>
            <a:ext cx="24443100" cy="1423200"/>
          </a:xfrm>
          <a:prstGeom prst="rect">
            <a:avLst/>
          </a:prstGeom>
          <a:noFill/>
          <a:ln>
            <a:noFill/>
          </a:ln>
        </p:spPr>
        <p:txBody>
          <a:bodyPr anchorCtr="0" anchor="t" bIns="243750" lIns="1219000" spcFirstLastPara="1" rIns="731350" wrap="square" tIns="487575">
            <a:noAutofit/>
          </a:bodyPr>
          <a:lstStyle/>
          <a:p>
            <a:pPr indent="0" lvl="0" marL="0" rtl="0" algn="ctr">
              <a:spcBef>
                <a:spcPts val="0"/>
              </a:spcBef>
              <a:spcAft>
                <a:spcPts val="0"/>
              </a:spcAft>
              <a:buNone/>
            </a:pPr>
            <a:r>
              <a:rPr b="1" lang="en-US" sz="8500">
                <a:solidFill>
                  <a:schemeClr val="lt1"/>
                </a:solidFill>
                <a:latin typeface="Source Code Pro"/>
                <a:ea typeface="Source Code Pro"/>
                <a:cs typeface="Source Code Pro"/>
                <a:sym typeface="Source Code Pro"/>
              </a:rPr>
              <a:t>Project 3 Summary</a:t>
            </a:r>
            <a:endParaRPr b="1" sz="8500">
              <a:solidFill>
                <a:schemeClr val="lt1"/>
              </a:solidFill>
              <a:latin typeface="Source Code Pro"/>
              <a:ea typeface="Source Code Pro"/>
              <a:cs typeface="Source Code Pro"/>
              <a:sym typeface="Source Code Pro"/>
            </a:endParaRPr>
          </a:p>
          <a:p>
            <a:pPr indent="0" lvl="0" marL="0" rtl="0" algn="ctr">
              <a:spcBef>
                <a:spcPts val="0"/>
              </a:spcBef>
              <a:spcAft>
                <a:spcPts val="0"/>
              </a:spcAft>
              <a:buNone/>
            </a:pPr>
            <a:r>
              <a:t/>
            </a:r>
            <a:endParaRPr b="1" sz="8500">
              <a:solidFill>
                <a:schemeClr val="lt1"/>
              </a:solidFill>
              <a:latin typeface="Source Code Pro"/>
              <a:ea typeface="Source Code Pro"/>
              <a:cs typeface="Source Code Pro"/>
              <a:sym typeface="Source Code Pro"/>
            </a:endParaRPr>
          </a:p>
          <a:p>
            <a:pPr indent="-514350" lvl="0" marL="457200" rtl="0" algn="l">
              <a:spcBef>
                <a:spcPts val="0"/>
              </a:spcBef>
              <a:spcAft>
                <a:spcPts val="0"/>
              </a:spcAft>
              <a:buClr>
                <a:schemeClr val="lt1"/>
              </a:buClr>
              <a:buSzPts val="4500"/>
              <a:buFont typeface="Source Code Pro Medium"/>
              <a:buChar char="●"/>
            </a:pPr>
            <a:r>
              <a:rPr lang="en-US" sz="4500">
                <a:solidFill>
                  <a:schemeClr val="lt1"/>
                </a:solidFill>
                <a:highlight>
                  <a:schemeClr val="dk1"/>
                </a:highlight>
                <a:latin typeface="Source Code Pro Medium"/>
                <a:ea typeface="Source Code Pro Medium"/>
                <a:cs typeface="Source Code Pro Medium"/>
                <a:sym typeface="Source Code Pro Medium"/>
              </a:rPr>
              <a:t>We had multiple attacks on 3/25/2020: brute force </a:t>
            </a:r>
            <a:endParaRPr sz="4500">
              <a:solidFill>
                <a:schemeClr val="lt1"/>
              </a:solidFill>
              <a:highlight>
                <a:schemeClr val="dk1"/>
              </a:highlight>
              <a:latin typeface="Source Code Pro Medium"/>
              <a:ea typeface="Source Code Pro Medium"/>
              <a:cs typeface="Source Code Pro Medium"/>
              <a:sym typeface="Source Code Pro Medium"/>
            </a:endParaRPr>
          </a:p>
          <a:p>
            <a:pPr indent="0" lvl="0" marL="457200" rtl="0" algn="l">
              <a:spcBef>
                <a:spcPts val="0"/>
              </a:spcBef>
              <a:spcAft>
                <a:spcPts val="0"/>
              </a:spcAft>
              <a:buNone/>
            </a:pPr>
            <a:r>
              <a:t/>
            </a:r>
            <a:endParaRPr sz="4500">
              <a:solidFill>
                <a:schemeClr val="lt1"/>
              </a:solidFill>
              <a:highlight>
                <a:schemeClr val="dk1"/>
              </a:highlight>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500">
              <a:solidFill>
                <a:schemeClr val="lt1"/>
              </a:solidFill>
              <a:highlight>
                <a:schemeClr val="dk1"/>
              </a:highlight>
              <a:latin typeface="Source Code Pro Medium"/>
              <a:ea typeface="Source Code Pro Medium"/>
              <a:cs typeface="Source Code Pro Medium"/>
              <a:sym typeface="Source Code Pro Medium"/>
            </a:endParaRPr>
          </a:p>
          <a:p>
            <a:pPr indent="-514350" lvl="0" marL="457200" rtl="0" algn="l">
              <a:spcBef>
                <a:spcPts val="0"/>
              </a:spcBef>
              <a:spcAft>
                <a:spcPts val="0"/>
              </a:spcAft>
              <a:buClr>
                <a:schemeClr val="lt1"/>
              </a:buClr>
              <a:buSzPts val="4500"/>
              <a:buFont typeface="Source Code Pro Medium"/>
              <a:buChar char="●"/>
            </a:pPr>
            <a:r>
              <a:rPr lang="en-US" sz="4500">
                <a:solidFill>
                  <a:schemeClr val="lt1"/>
                </a:solidFill>
                <a:highlight>
                  <a:schemeClr val="dk1"/>
                </a:highlight>
                <a:latin typeface="Source Code Pro Medium"/>
                <a:ea typeface="Source Code Pro Medium"/>
                <a:cs typeface="Source Code Pro Medium"/>
                <a:sym typeface="Source Code Pro Medium"/>
              </a:rPr>
              <a:t>To protect VSI from future attacks </a:t>
            </a:r>
            <a:endParaRPr sz="4500">
              <a:solidFill>
                <a:schemeClr val="lt1"/>
              </a:solidFill>
              <a:highlight>
                <a:schemeClr val="dk1"/>
              </a:highlight>
              <a:latin typeface="Source Code Pro Medium"/>
              <a:ea typeface="Source Code Pro Medium"/>
              <a:cs typeface="Source Code Pro Medium"/>
              <a:sym typeface="Source Code Pro Medium"/>
            </a:endParaRPr>
          </a:p>
          <a:p>
            <a:pPr indent="0" lvl="0" marL="0" rtl="0" algn="l">
              <a:spcBef>
                <a:spcPts val="0"/>
              </a:spcBef>
              <a:spcAft>
                <a:spcPts val="0"/>
              </a:spcAft>
              <a:buNone/>
            </a:pPr>
            <a:r>
              <a:rPr lang="en-US" sz="4500">
                <a:solidFill>
                  <a:schemeClr val="lt1"/>
                </a:solidFill>
                <a:highlight>
                  <a:schemeClr val="dk1"/>
                </a:highlight>
                <a:latin typeface="Source Code Pro Medium"/>
                <a:ea typeface="Source Code Pro Medium"/>
                <a:cs typeface="Source Code Pro Medium"/>
                <a:sym typeface="Source Code Pro Medium"/>
              </a:rPr>
              <a:t>	- 2 factor authentication and locking out user after a certain amount of failed login attempts</a:t>
            </a:r>
            <a:endParaRPr sz="4500">
              <a:solidFill>
                <a:schemeClr val="lt1"/>
              </a:solidFill>
              <a:highlight>
                <a:schemeClr val="dk1"/>
              </a:highlight>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500">
              <a:solidFill>
                <a:schemeClr val="lt1"/>
              </a:solidFill>
              <a:highlight>
                <a:schemeClr val="dk1"/>
              </a:highlight>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4500">
              <a:solidFill>
                <a:schemeClr val="lt1"/>
              </a:solidFill>
              <a:latin typeface="Source Code Pro Medium"/>
              <a:ea typeface="Source Code Pro Medium"/>
              <a:cs typeface="Source Code Pro Medium"/>
              <a:sym typeface="Source Code Pro Medium"/>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741" name="Google Shape;1741;p1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8C8C"/>
            </a:gs>
            <a:gs pos="100000">
              <a:srgbClr val="404040"/>
            </a:gs>
          </a:gsLst>
          <a:path path="circle">
            <a:fillToRect b="50%" l="50%" r="50%" t="50%"/>
          </a:path>
          <a:tileRect/>
        </a:gradFill>
      </p:bgPr>
    </p:bg>
    <p:spTree>
      <p:nvGrpSpPr>
        <p:cNvPr id="1745" name="Shape 1745"/>
        <p:cNvGrpSpPr/>
        <p:nvPr/>
      </p:nvGrpSpPr>
      <p:grpSpPr>
        <a:xfrm>
          <a:off x="0" y="0"/>
          <a:ext cx="0" cy="0"/>
          <a:chOff x="0" y="0"/>
          <a:chExt cx="0" cy="0"/>
        </a:xfrm>
      </p:grpSpPr>
      <p:sp>
        <p:nvSpPr>
          <p:cNvPr id="1746" name="Google Shape;1746;p1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47" name="Google Shape;1747;p135"/>
          <p:cNvSpPr txBox="1"/>
          <p:nvPr>
            <p:ph type="title"/>
          </p:nvPr>
        </p:nvSpPr>
        <p:spPr>
          <a:xfrm>
            <a:off x="731343" y="4936267"/>
            <a:ext cx="22914900" cy="27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9000">
                <a:solidFill>
                  <a:schemeClr val="lt1"/>
                </a:solidFill>
                <a:latin typeface="Source Code Pro SemiBold"/>
                <a:ea typeface="Source Code Pro SemiBold"/>
                <a:cs typeface="Source Code Pro SemiBold"/>
                <a:sym typeface="Source Code Pro SemiBold"/>
              </a:rPr>
              <a:t>Time for any Q&amp;A</a:t>
            </a:r>
            <a:endParaRPr sz="9000">
              <a:latin typeface="Source Code Pro SemiBold"/>
              <a:ea typeface="Source Code Pro SemiBold"/>
              <a:cs typeface="Source Code Pro SemiBold"/>
              <a:sym typeface="Source Code Pro SemiBold"/>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360" name="Shape 1360"/>
        <p:cNvGrpSpPr/>
        <p:nvPr/>
      </p:nvGrpSpPr>
      <p:grpSpPr>
        <a:xfrm>
          <a:off x="0" y="0"/>
          <a:ext cx="0" cy="0"/>
          <a:chOff x="0" y="0"/>
          <a:chExt cx="0" cy="0"/>
        </a:xfrm>
      </p:grpSpPr>
      <p:sp>
        <p:nvSpPr>
          <p:cNvPr id="1361" name="Google Shape;1361;p8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62" name="Google Shape;1362;p88"/>
          <p:cNvSpPr txBox="1"/>
          <p:nvPr>
            <p:ph type="title"/>
          </p:nvPr>
        </p:nvSpPr>
        <p:spPr>
          <a:xfrm>
            <a:off x="731368" y="2169292"/>
            <a:ext cx="22914900" cy="27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8500">
                <a:solidFill>
                  <a:schemeClr val="dk1"/>
                </a:solidFill>
                <a:latin typeface="Source Code Pro"/>
                <a:ea typeface="Source Code Pro"/>
                <a:cs typeface="Source Code Pro"/>
                <a:sym typeface="Source Code Pro"/>
              </a:rPr>
              <a:t>App Add In: </a:t>
            </a:r>
            <a:endParaRPr b="1" sz="8500">
              <a:solidFill>
                <a:schemeClr val="dk1"/>
              </a:solidFill>
              <a:latin typeface="Source Code Pro"/>
              <a:ea typeface="Source Code Pro"/>
              <a:cs typeface="Source Code Pro"/>
              <a:sym typeface="Source Code Pro"/>
            </a:endParaRPr>
          </a:p>
          <a:p>
            <a:pPr indent="0" lvl="0" marL="0" rtl="0" algn="ctr">
              <a:spcBef>
                <a:spcPts val="0"/>
              </a:spcBef>
              <a:spcAft>
                <a:spcPts val="0"/>
              </a:spcAft>
              <a:buClr>
                <a:schemeClr val="dk1"/>
              </a:buClr>
              <a:buSzPts val="1100"/>
              <a:buFont typeface="Arial"/>
              <a:buNone/>
            </a:pPr>
            <a:r>
              <a:rPr b="1" lang="en-US" sz="8500">
                <a:solidFill>
                  <a:schemeClr val="dk1"/>
                </a:solidFill>
                <a:latin typeface="Source Code Pro"/>
                <a:ea typeface="Source Code Pro"/>
                <a:cs typeface="Source Code Pro"/>
                <a:sym typeface="Source Code Pro"/>
              </a:rPr>
              <a:t>Whois XML IP Geolocation API</a:t>
            </a:r>
            <a:endParaRPr b="1" sz="85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p:txBody>
      </p:sp>
      <p:pic>
        <p:nvPicPr>
          <p:cNvPr id="1363" name="Google Shape;1363;p88"/>
          <p:cNvPicPr preferRelativeResize="0"/>
          <p:nvPr/>
        </p:nvPicPr>
        <p:blipFill>
          <a:blip r:embed="rId3">
            <a:alphaModFix/>
          </a:blip>
          <a:stretch>
            <a:fillRect/>
          </a:stretch>
        </p:blipFill>
        <p:spPr>
          <a:xfrm>
            <a:off x="10019725" y="6114680"/>
            <a:ext cx="3178750" cy="3178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367" name="Shape 1367"/>
        <p:cNvGrpSpPr/>
        <p:nvPr/>
      </p:nvGrpSpPr>
      <p:grpSpPr>
        <a:xfrm>
          <a:off x="0" y="0"/>
          <a:ext cx="0" cy="0"/>
          <a:chOff x="0" y="0"/>
          <a:chExt cx="0" cy="0"/>
        </a:xfrm>
      </p:grpSpPr>
      <p:sp>
        <p:nvSpPr>
          <p:cNvPr id="1368" name="Google Shape;1368;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latin typeface="Source Code Pro Medium"/>
                <a:ea typeface="Source Code Pro Medium"/>
                <a:cs typeface="Source Code Pro Medium"/>
                <a:sym typeface="Source Code Pro Medium"/>
              </a:rPr>
              <a:t>Whois XML IP Geolocation API</a:t>
            </a:r>
            <a:endParaRPr>
              <a:latin typeface="Source Code Pro Medium"/>
              <a:ea typeface="Source Code Pro Medium"/>
              <a:cs typeface="Source Code Pro Medium"/>
              <a:sym typeface="Source Code Pro Medium"/>
            </a:endParaRPr>
          </a:p>
        </p:txBody>
      </p:sp>
      <p:sp>
        <p:nvSpPr>
          <p:cNvPr id="1369" name="Google Shape;1369;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0" name="Google Shape;1370;p89"/>
          <p:cNvSpPr txBox="1"/>
          <p:nvPr/>
        </p:nvSpPr>
        <p:spPr>
          <a:xfrm>
            <a:off x="3085475" y="3533250"/>
            <a:ext cx="18834000" cy="664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0">
                <a:latin typeface="Source Code Pro"/>
                <a:ea typeface="Source Code Pro"/>
                <a:cs typeface="Source Code Pro"/>
                <a:sym typeface="Source Code Pro"/>
              </a:rPr>
              <a:t>Whois XML </a:t>
            </a:r>
            <a:r>
              <a:rPr lang="en-US" sz="6000">
                <a:latin typeface="Source Code Pro"/>
                <a:ea typeface="Source Code Pro"/>
                <a:cs typeface="Source Code Pro"/>
                <a:sym typeface="Source Code Pro"/>
              </a:rPr>
              <a:t>IP Geolocation API service identifies web visitors and users’ geographical location. </a:t>
            </a:r>
            <a:r>
              <a:rPr lang="en-US" sz="6000">
                <a:latin typeface="Source Code Pro"/>
                <a:ea typeface="Source Code Pro"/>
                <a:cs typeface="Source Code Pro"/>
                <a:sym typeface="Source Code Pro"/>
              </a:rPr>
              <a:t>IP geolocation APIs is a way we plan to gather IP location data from geolocation databases to then increase protection on already existing applications and systems.</a:t>
            </a:r>
            <a:endParaRPr sz="6000">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374" name="Shape 1374"/>
        <p:cNvGrpSpPr/>
        <p:nvPr/>
      </p:nvGrpSpPr>
      <p:grpSpPr>
        <a:xfrm>
          <a:off x="0" y="0"/>
          <a:ext cx="0" cy="0"/>
          <a:chOff x="0" y="0"/>
          <a:chExt cx="0" cy="0"/>
        </a:xfrm>
      </p:grpSpPr>
      <p:sp>
        <p:nvSpPr>
          <p:cNvPr id="1375" name="Google Shape;1375;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latin typeface="Source Code Pro Medium"/>
                <a:ea typeface="Source Code Pro Medium"/>
                <a:cs typeface="Source Code Pro Medium"/>
                <a:sym typeface="Source Code Pro Medium"/>
              </a:rPr>
              <a:t>Whois XML IP Geolocation API</a:t>
            </a:r>
            <a:endParaRPr>
              <a:latin typeface="Source Code Pro Medium"/>
              <a:ea typeface="Source Code Pro Medium"/>
              <a:cs typeface="Source Code Pro Medium"/>
              <a:sym typeface="Source Code Pro Medium"/>
            </a:endParaRPr>
          </a:p>
        </p:txBody>
      </p:sp>
      <p:sp>
        <p:nvSpPr>
          <p:cNvPr id="1376" name="Google Shape;1376;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7" name="Google Shape;1377;p90"/>
          <p:cNvSpPr txBox="1"/>
          <p:nvPr/>
        </p:nvSpPr>
        <p:spPr>
          <a:xfrm>
            <a:off x="1377275" y="2742475"/>
            <a:ext cx="21623100" cy="780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solidFill>
                  <a:schemeClr val="dk1"/>
                </a:solidFill>
                <a:latin typeface="Source Code Pro"/>
                <a:ea typeface="Source Code Pro"/>
                <a:cs typeface="Source Code Pro"/>
                <a:sym typeface="Source Code Pro"/>
              </a:rPr>
              <a:t>The benefit of having this app is that by identifying an </a:t>
            </a:r>
            <a:r>
              <a:rPr lang="en-US" sz="6000">
                <a:solidFill>
                  <a:schemeClr val="dk1"/>
                </a:solidFill>
                <a:latin typeface="Source Code Pro"/>
                <a:ea typeface="Source Code Pro"/>
                <a:cs typeface="Source Code Pro"/>
                <a:sym typeface="Source Code Pro"/>
              </a:rPr>
              <a:t>IP location we will be able to:</a:t>
            </a:r>
            <a:endParaRPr sz="60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6500">
              <a:solidFill>
                <a:schemeClr val="dk1"/>
              </a:solidFill>
              <a:latin typeface="Source Code Pro"/>
              <a:ea typeface="Source Code Pro"/>
              <a:cs typeface="Source Code Pro"/>
              <a:sym typeface="Source Code Pro"/>
            </a:endParaRPr>
          </a:p>
          <a:p>
            <a:pPr indent="-622300" lvl="0" marL="2286000" rtl="0" algn="l">
              <a:spcBef>
                <a:spcPts val="0"/>
              </a:spcBef>
              <a:spcAft>
                <a:spcPts val="0"/>
              </a:spcAft>
              <a:buClr>
                <a:schemeClr val="dk1"/>
              </a:buClr>
              <a:buSzPts val="6200"/>
              <a:buFont typeface="Source Code Pro"/>
              <a:buChar char="❖"/>
            </a:pPr>
            <a:r>
              <a:rPr lang="en-US" sz="6200">
                <a:solidFill>
                  <a:schemeClr val="dk1"/>
                </a:solidFill>
                <a:latin typeface="Source Code Pro"/>
                <a:ea typeface="Source Code Pro"/>
                <a:cs typeface="Source Code Pro"/>
                <a:sym typeface="Source Code Pro"/>
              </a:rPr>
              <a:t>customize web experiences</a:t>
            </a:r>
            <a:endParaRPr sz="6200">
              <a:solidFill>
                <a:schemeClr val="dk1"/>
              </a:solidFill>
              <a:latin typeface="Source Code Pro"/>
              <a:ea typeface="Source Code Pro"/>
              <a:cs typeface="Source Code Pro"/>
              <a:sym typeface="Source Code Pro"/>
            </a:endParaRPr>
          </a:p>
          <a:p>
            <a:pPr indent="-622300" lvl="0" marL="2286000" rtl="0" algn="l">
              <a:spcBef>
                <a:spcPts val="0"/>
              </a:spcBef>
              <a:spcAft>
                <a:spcPts val="0"/>
              </a:spcAft>
              <a:buClr>
                <a:schemeClr val="dk1"/>
              </a:buClr>
              <a:buSzPts val="6200"/>
              <a:buFont typeface="Source Code Pro"/>
              <a:buChar char="❖"/>
            </a:pPr>
            <a:r>
              <a:rPr lang="en-US" sz="6200">
                <a:solidFill>
                  <a:schemeClr val="dk1"/>
                </a:solidFill>
                <a:latin typeface="Source Code Pro"/>
                <a:ea typeface="Source Code Pro"/>
                <a:cs typeface="Source Code Pro"/>
                <a:sym typeface="Source Code Pro"/>
              </a:rPr>
              <a:t>prevent fraud</a:t>
            </a:r>
            <a:endParaRPr sz="6200">
              <a:solidFill>
                <a:schemeClr val="dk1"/>
              </a:solidFill>
              <a:latin typeface="Source Code Pro"/>
              <a:ea typeface="Source Code Pro"/>
              <a:cs typeface="Source Code Pro"/>
              <a:sym typeface="Source Code Pro"/>
            </a:endParaRPr>
          </a:p>
          <a:p>
            <a:pPr indent="-622300" lvl="0" marL="2286000" rtl="0" algn="l">
              <a:spcBef>
                <a:spcPts val="0"/>
              </a:spcBef>
              <a:spcAft>
                <a:spcPts val="0"/>
              </a:spcAft>
              <a:buClr>
                <a:schemeClr val="dk1"/>
              </a:buClr>
              <a:buSzPts val="6200"/>
              <a:buFont typeface="Source Code Pro"/>
              <a:buChar char="❖"/>
            </a:pPr>
            <a:r>
              <a:rPr lang="en-US" sz="6200">
                <a:solidFill>
                  <a:schemeClr val="dk1"/>
                </a:solidFill>
                <a:latin typeface="Source Code Pro"/>
                <a:ea typeface="Source Code Pro"/>
                <a:cs typeface="Source Code Pro"/>
                <a:sym typeface="Source Code Pro"/>
              </a:rPr>
              <a:t>ensure regulatory compliance</a:t>
            </a:r>
            <a:endParaRPr sz="6200">
              <a:solidFill>
                <a:schemeClr val="dk1"/>
              </a:solidFill>
              <a:latin typeface="Source Code Pro"/>
              <a:ea typeface="Source Code Pro"/>
              <a:cs typeface="Source Code Pro"/>
              <a:sym typeface="Source Code Pro"/>
            </a:endParaRPr>
          </a:p>
          <a:p>
            <a:pPr indent="-622300" lvl="0" marL="2286000" rtl="0" algn="l">
              <a:spcBef>
                <a:spcPts val="0"/>
              </a:spcBef>
              <a:spcAft>
                <a:spcPts val="0"/>
              </a:spcAft>
              <a:buClr>
                <a:schemeClr val="dk1"/>
              </a:buClr>
              <a:buSzPts val="6200"/>
              <a:buFont typeface="Source Code Pro"/>
              <a:buChar char="❖"/>
            </a:pPr>
            <a:r>
              <a:rPr lang="en-US" sz="6200">
                <a:solidFill>
                  <a:schemeClr val="dk1"/>
                </a:solidFill>
                <a:latin typeface="Source Code Pro"/>
                <a:ea typeface="Source Code Pro"/>
                <a:cs typeface="Source Code Pro"/>
                <a:sym typeface="Source Code Pro"/>
              </a:rPr>
              <a:t>pinpoints risk account and behaviors and much more.</a:t>
            </a:r>
            <a:endParaRPr sz="6200">
              <a:solidFill>
                <a:schemeClr val="dk1"/>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15C"/>
            </a:gs>
          </a:gsLst>
          <a:lin ang="5400012" scaled="0"/>
        </a:gradFill>
      </p:bgPr>
    </p:bg>
    <p:spTree>
      <p:nvGrpSpPr>
        <p:cNvPr id="1381" name="Shape 1381"/>
        <p:cNvGrpSpPr/>
        <p:nvPr/>
      </p:nvGrpSpPr>
      <p:grpSpPr>
        <a:xfrm>
          <a:off x="0" y="0"/>
          <a:ext cx="0" cy="0"/>
          <a:chOff x="0" y="0"/>
          <a:chExt cx="0" cy="0"/>
        </a:xfrm>
      </p:grpSpPr>
      <p:sp>
        <p:nvSpPr>
          <p:cNvPr id="1382" name="Google Shape;1382;p91"/>
          <p:cNvSpPr txBox="1"/>
          <p:nvPr>
            <p:ph type="title"/>
          </p:nvPr>
        </p:nvSpPr>
        <p:spPr>
          <a:xfrm>
            <a:off x="-32725" y="-312575"/>
            <a:ext cx="24443100" cy="16578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lang="en-US" sz="4500">
                <a:solidFill>
                  <a:schemeClr val="dk1"/>
                </a:solidFill>
                <a:latin typeface="Source Code Pro Medium"/>
                <a:ea typeface="Source Code Pro Medium"/>
                <a:cs typeface="Source Code Pro Medium"/>
                <a:sym typeface="Source Code Pro Medium"/>
              </a:rPr>
              <a:t>With Whois XML IP Geolocation API installed we are able to strengthen our defense abilities.</a:t>
            </a:r>
            <a:endParaRPr sz="4500">
              <a:latin typeface="Source Code Pro Medium"/>
              <a:ea typeface="Source Code Pro Medium"/>
              <a:cs typeface="Source Code Pro Medium"/>
              <a:sym typeface="Source Code Pro Medium"/>
            </a:endParaRPr>
          </a:p>
        </p:txBody>
      </p:sp>
      <p:sp>
        <p:nvSpPr>
          <p:cNvPr id="1383" name="Google Shape;1383;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4" name="Google Shape;1384;p91"/>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385" name="Google Shape;1385;p91"/>
          <p:cNvPicPr preferRelativeResize="0"/>
          <p:nvPr/>
        </p:nvPicPr>
        <p:blipFill>
          <a:blip r:embed="rId3">
            <a:alphaModFix/>
          </a:blip>
          <a:stretch>
            <a:fillRect/>
          </a:stretch>
        </p:blipFill>
        <p:spPr>
          <a:xfrm>
            <a:off x="1301478" y="2333050"/>
            <a:ext cx="22024423" cy="3495205"/>
          </a:xfrm>
          <a:prstGeom prst="rect">
            <a:avLst/>
          </a:prstGeom>
          <a:noFill/>
          <a:ln>
            <a:noFill/>
          </a:ln>
        </p:spPr>
      </p:pic>
      <p:pic>
        <p:nvPicPr>
          <p:cNvPr id="1386" name="Google Shape;1386;p91"/>
          <p:cNvPicPr preferRelativeResize="0"/>
          <p:nvPr/>
        </p:nvPicPr>
        <p:blipFill rotWithShape="1">
          <a:blip r:embed="rId4">
            <a:alphaModFix/>
          </a:blip>
          <a:srcRect b="0" l="-1564" r="0" t="0"/>
          <a:stretch/>
        </p:blipFill>
        <p:spPr>
          <a:xfrm>
            <a:off x="949900" y="9567075"/>
            <a:ext cx="22477852" cy="3933825"/>
          </a:xfrm>
          <a:prstGeom prst="rect">
            <a:avLst/>
          </a:prstGeom>
          <a:noFill/>
          <a:ln>
            <a:noFill/>
          </a:ln>
        </p:spPr>
      </p:pic>
      <p:pic>
        <p:nvPicPr>
          <p:cNvPr id="1387" name="Google Shape;1387;p91"/>
          <p:cNvPicPr preferRelativeResize="0"/>
          <p:nvPr/>
        </p:nvPicPr>
        <p:blipFill>
          <a:blip r:embed="rId5">
            <a:alphaModFix/>
          </a:blip>
          <a:stretch>
            <a:fillRect/>
          </a:stretch>
        </p:blipFill>
        <p:spPr>
          <a:xfrm>
            <a:off x="1199650" y="6062525"/>
            <a:ext cx="22228100" cy="333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